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notesMasterIdLst>
    <p:notesMasterId r:id="rId28"/>
  </p:notesMasterIdLst>
  <p:handoutMasterIdLst>
    <p:handoutMasterId r:id="rId29"/>
  </p:handoutMasterIdLst>
  <p:sldIdLst>
    <p:sldId id="256" r:id="rId2"/>
    <p:sldId id="295" r:id="rId3"/>
    <p:sldId id="296" r:id="rId4"/>
    <p:sldId id="297" r:id="rId5"/>
    <p:sldId id="299" r:id="rId6"/>
    <p:sldId id="298" r:id="rId7"/>
    <p:sldId id="300" r:id="rId8"/>
    <p:sldId id="301" r:id="rId9"/>
    <p:sldId id="302" r:id="rId10"/>
    <p:sldId id="303" r:id="rId11"/>
    <p:sldId id="304" r:id="rId12"/>
    <p:sldId id="317" r:id="rId13"/>
    <p:sldId id="305" r:id="rId14"/>
    <p:sldId id="306" r:id="rId15"/>
    <p:sldId id="307" r:id="rId16"/>
    <p:sldId id="308" r:id="rId17"/>
    <p:sldId id="309" r:id="rId18"/>
    <p:sldId id="310" r:id="rId19"/>
    <p:sldId id="311" r:id="rId20"/>
    <p:sldId id="318" r:id="rId21"/>
    <p:sldId id="312" r:id="rId22"/>
    <p:sldId id="313" r:id="rId23"/>
    <p:sldId id="314" r:id="rId24"/>
    <p:sldId id="315" r:id="rId25"/>
    <p:sldId id="316" r:id="rId26"/>
    <p:sldId id="294" r:id="rId27"/>
  </p:sldIdLst>
  <p:sldSz cx="9906000" cy="6858000" type="A4"/>
  <p:notesSz cx="9866313" cy="673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xSOucSvXsDVUfAIMUlTAQ==" hashData="k2bYEteFPxw74N36qbjTyWSRez9AxEVxfMJVxthZe1RCT4Og/E/7MQhy/oePBJyClz0l9Lwwau8EkLwq2VcptQ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ACF4677E-8BD2-47ae-8A1F-98590045965D">
      <hp:hncThemeShow xmlns:hp="http://schemas.haansoft.com/office/presentation/8.0" xmlns:dsp="http://schemas.microsoft.com/office/drawing/2008/diagram" xmlns:dgm="http://schemas.openxmlformats.org/drawingml/2006/diagram" xmlns:c="http://schemas.openxmlformats.org/drawingml/2006/chart" xmlns="" themeShowType="1" themeSkinType="1" themeTransitionType="1" useThemeTransition="1" byMouseClick="1" attrType="1" dur="200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TxStyle/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55"/>
    <p:restoredTop sz="94685"/>
  </p:normalViewPr>
  <p:slideViewPr>
    <p:cSldViewPr snapToGrid="0">
      <p:cViewPr varScale="1">
        <p:scale>
          <a:sx n="102" d="100"/>
          <a:sy n="102" d="100"/>
        </p:scale>
        <p:origin x="234" y="96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108"/>
      </p:cViewPr>
      <p:guideLst/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276255" cy="33814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587733" y="0"/>
            <a:ext cx="4276254" cy="33814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C40F9D-62F3-4F1C-9DD3-AAA0BD3C6AE4}" type="datetimeFigureOut">
              <a:rPr lang="ko-KR" altLang="en-US" smtClean="0"/>
              <a:t>2021-02-24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6397620"/>
            <a:ext cx="4276255" cy="33814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587733" y="6397620"/>
            <a:ext cx="4276254" cy="33814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B8BF06-48E9-4936-8179-A45AAF2A54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52788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275403" cy="33795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588627" y="0"/>
            <a:ext cx="4275403" cy="33795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50C8730C-D8BD-4463-91AD-922A08099533}" type="datetime1">
              <a:rPr lang="ko-KR" altLang="en-US"/>
              <a:pPr lvl="0">
                <a:defRPr lang="ko-KR" altLang="en-US"/>
              </a:pPr>
              <a:t>2021-02-24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290888" y="841375"/>
            <a:ext cx="3284537" cy="22733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86632" y="3241586"/>
            <a:ext cx="7893050" cy="2652207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 lang="ko-KR" altLang="en-US"/>
            </a:pPr>
            <a:r>
              <a:rPr lang="ko-KR" altLang="en-US"/>
              <a:t>마스터 텍스트 스타일 편집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6397807"/>
            <a:ext cx="4275403" cy="33795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588627" y="6397807"/>
            <a:ext cx="4275403" cy="33795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2A93B8C7-3726-4AEA-98C6-3B170E1C0AC0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281393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>
            <a:spLocks noChangeArrowheads="1"/>
          </p:cNvSpPr>
          <p:nvPr userDrawn="1"/>
        </p:nvSpPr>
        <p:spPr bwMode="auto">
          <a:xfrm>
            <a:off x="0" y="5740443"/>
            <a:ext cx="957263" cy="1117557"/>
          </a:xfrm>
          <a:prstGeom prst="rect">
            <a:avLst/>
          </a:prstGeom>
          <a:solidFill>
            <a:srgbClr val="DFDFDF"/>
          </a:solidFill>
          <a:ln>
            <a:noFill/>
          </a:ln>
        </p:spPr>
        <p:txBody>
          <a:bodyPr vert="horz" wrap="square" lIns="82953" tIns="41476" rIns="82953" bIns="41476" numCol="1" anchor="t" anchorCtr="0" compatLnSpc="1">
            <a:prstTxWarp prst="textNoShape">
              <a:avLst/>
            </a:prstTxWarp>
          </a:bodyPr>
          <a:lstStyle/>
          <a:p>
            <a:endParaRPr lang="ko-KR" altLang="en-US" sz="1633" dirty="0">
              <a:solidFill>
                <a:prstClr val="black"/>
              </a:solidFill>
              <a:ea typeface="나눔고딕" panose="020D0604000000000000" pitchFamily="50" charset="-127"/>
            </a:endParaRPr>
          </a:p>
        </p:txBody>
      </p:sp>
      <p:sp>
        <p:nvSpPr>
          <p:cNvPr id="4" name="Rectangle 11"/>
          <p:cNvSpPr>
            <a:spLocks noChangeArrowheads="1"/>
          </p:cNvSpPr>
          <p:nvPr userDrawn="1"/>
        </p:nvSpPr>
        <p:spPr bwMode="auto">
          <a:xfrm>
            <a:off x="0" y="0"/>
            <a:ext cx="957264" cy="5616590"/>
          </a:xfrm>
          <a:prstGeom prst="rect">
            <a:avLst/>
          </a:prstGeom>
          <a:solidFill>
            <a:srgbClr val="1D2E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33">
              <a:solidFill>
                <a:prstClr val="white"/>
              </a:solidFill>
              <a:ea typeface="나눔고딕" panose="020D0604000000000000" pitchFamily="50" charset="-127"/>
            </a:endParaRPr>
          </a:p>
        </p:txBody>
      </p:sp>
      <p:sp>
        <p:nvSpPr>
          <p:cNvPr id="5" name="직사각형 4"/>
          <p:cNvSpPr/>
          <p:nvPr userDrawn="1"/>
        </p:nvSpPr>
        <p:spPr>
          <a:xfrm>
            <a:off x="1066800" y="0"/>
            <a:ext cx="8839200" cy="5616590"/>
          </a:xfrm>
          <a:prstGeom prst="rect">
            <a:avLst/>
          </a:prstGeom>
          <a:solidFill>
            <a:srgbClr val="D9DC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33">
              <a:solidFill>
                <a:prstClr val="white"/>
              </a:solidFill>
              <a:ea typeface="나눔고딕" panose="020D0604000000000000" pitchFamily="50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E9032507-36ED-4CF9-B7A0-2D25EE32B4E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903834" y="6106377"/>
            <a:ext cx="1490161" cy="385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7727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타이틀 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제목 18"/>
          <p:cNvSpPr>
            <a:spLocks noGrp="1"/>
          </p:cNvSpPr>
          <p:nvPr>
            <p:ph type="title"/>
          </p:nvPr>
        </p:nvSpPr>
        <p:spPr>
          <a:xfrm>
            <a:off x="0" y="1"/>
            <a:ext cx="9906000" cy="595992"/>
          </a:xfrm>
          <a:prstGeom prst="rect">
            <a:avLst/>
          </a:prstGeom>
        </p:spPr>
        <p:txBody>
          <a:bodyPr lIns="252000" tIns="360000" rIns="0" bIns="0"/>
          <a:lstStyle>
            <a:lvl1pPr marL="0" algn="l" defTabSz="1007943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lang="ko-KR" altLang="en-US" sz="2400" b="1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6" name="Freeform 9"/>
          <p:cNvSpPr>
            <a:spLocks/>
          </p:cNvSpPr>
          <p:nvPr userDrawn="1"/>
        </p:nvSpPr>
        <p:spPr bwMode="auto">
          <a:xfrm>
            <a:off x="0" y="469774"/>
            <a:ext cx="9906000" cy="298523"/>
          </a:xfrm>
          <a:custGeom>
            <a:avLst/>
            <a:gdLst>
              <a:gd name="T0" fmla="*/ 3368 w 3368"/>
              <a:gd name="T1" fmla="*/ 0 h 99"/>
              <a:gd name="T2" fmla="*/ 2560 w 3368"/>
              <a:gd name="T3" fmla="*/ 0 h 99"/>
              <a:gd name="T4" fmla="*/ 2501 w 3368"/>
              <a:gd name="T5" fmla="*/ 23 h 99"/>
              <a:gd name="T6" fmla="*/ 2445 w 3368"/>
              <a:gd name="T7" fmla="*/ 75 h 99"/>
              <a:gd name="T8" fmla="*/ 2402 w 3368"/>
              <a:gd name="T9" fmla="*/ 85 h 99"/>
              <a:gd name="T10" fmla="*/ 0 w 3368"/>
              <a:gd name="T11" fmla="*/ 85 h 99"/>
              <a:gd name="T12" fmla="*/ 0 w 3368"/>
              <a:gd name="T13" fmla="*/ 99 h 99"/>
              <a:gd name="T14" fmla="*/ 3368 w 3368"/>
              <a:gd name="T15" fmla="*/ 99 h 99"/>
              <a:gd name="T16" fmla="*/ 3368 w 3368"/>
              <a:gd name="T17" fmla="*/ 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368" h="99">
                <a:moveTo>
                  <a:pt x="3368" y="0"/>
                </a:moveTo>
                <a:cubicBezTo>
                  <a:pt x="3368" y="0"/>
                  <a:pt x="3368" y="0"/>
                  <a:pt x="2560" y="0"/>
                </a:cubicBezTo>
                <a:cubicBezTo>
                  <a:pt x="2548" y="0"/>
                  <a:pt x="2517" y="6"/>
                  <a:pt x="2501" y="23"/>
                </a:cubicBezTo>
                <a:cubicBezTo>
                  <a:pt x="2479" y="44"/>
                  <a:pt x="2446" y="74"/>
                  <a:pt x="2445" y="75"/>
                </a:cubicBezTo>
                <a:cubicBezTo>
                  <a:pt x="2433" y="86"/>
                  <a:pt x="2424" y="85"/>
                  <a:pt x="2402" y="85"/>
                </a:cubicBezTo>
                <a:cubicBezTo>
                  <a:pt x="2402" y="85"/>
                  <a:pt x="2402" y="85"/>
                  <a:pt x="0" y="85"/>
                </a:cubicBezTo>
                <a:cubicBezTo>
                  <a:pt x="0" y="99"/>
                  <a:pt x="0" y="99"/>
                  <a:pt x="0" y="99"/>
                </a:cubicBezTo>
                <a:cubicBezTo>
                  <a:pt x="3368" y="99"/>
                  <a:pt x="3368" y="99"/>
                  <a:pt x="3368" y="99"/>
                </a:cubicBezTo>
                <a:cubicBezTo>
                  <a:pt x="3368" y="84"/>
                  <a:pt x="3368" y="55"/>
                  <a:pt x="3368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839876"/>
            <a:endParaRPr lang="ko-KR" altLang="en-US" sz="1100" b="1" spc="-100" dirty="0">
              <a:solidFill>
                <a:prstClr val="white"/>
              </a:solidFill>
              <a:latin typeface="맑은 고딕" panose="020B0503020000020004" pitchFamily="50" charset="-127"/>
            </a:endParaRPr>
          </a:p>
        </p:txBody>
      </p:sp>
      <p:sp>
        <p:nvSpPr>
          <p:cNvPr id="10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344488" y="922338"/>
            <a:ext cx="9217025" cy="490537"/>
          </a:xfrm>
          <a:prstGeom prst="rect">
            <a:avLst/>
          </a:prstGeom>
        </p:spPr>
        <p:txBody>
          <a:bodyPr>
            <a:noAutofit/>
          </a:bodyPr>
          <a:lstStyle>
            <a:lvl1pPr marL="0" indent="0" latinLnBrk="0">
              <a:buNone/>
              <a:defRPr sz="1500" b="1">
                <a:latin typeface="+mn-ea"/>
                <a:ea typeface="+mn-ea"/>
              </a:defRPr>
            </a:lvl1pPr>
          </a:lstStyle>
          <a:p>
            <a:pPr lvl="0"/>
            <a:r>
              <a:rPr lang="ko-KR" altLang="en-US" dirty="0"/>
              <a:t>마스터 텍스트 스타일 편집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38575" y="6483357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</a:lstStyle>
          <a:p>
            <a:fld id="{6A1A59A7-621E-4731-9E59-BA9FACAF0D5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593584" y="6457790"/>
            <a:ext cx="1120929" cy="290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37565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4" orient="horz" pos="1026">
          <p15:clr>
            <a:srgbClr val="FBAE40"/>
          </p15:clr>
        </p15:guide>
        <p15:guide id="6" pos="6023">
          <p15:clr>
            <a:srgbClr val="FBAE40"/>
          </p15:clr>
        </p15:guide>
        <p15:guide id="9" pos="217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6BFA23-979A-4C48-AA63-E48DBC1EE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9287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2" r:id="rId2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lms.ggu.ac.kr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lms.ggu.ac.kr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lms.ggu.ac.kr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hyperlink" Target="https://www.ggu.ac.kr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NULL" TargetMode="External"/><Relationship Id="rId7" Type="http://schemas.openxmlformats.org/officeDocument/2006/relationships/image" Target="../media/image18.png"/><Relationship Id="rId2" Type="http://schemas.openxmlformats.org/officeDocument/2006/relationships/hyperlink" Target="NULL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hyperlink" Target="NULL" TargetMode="External"/><Relationship Id="rId4" Type="http://schemas.openxmlformats.org/officeDocument/2006/relationships/hyperlink" Target="NULL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19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자유형 5">
            <a:extLst>
              <a:ext uri="{FF2B5EF4-FFF2-40B4-BE49-F238E27FC236}">
                <a16:creationId xmlns:a16="http://schemas.microsoft.com/office/drawing/2014/main" id="{27203F71-F6B3-42E7-ADC3-4C4CCFA924FA}"/>
              </a:ext>
            </a:extLst>
          </p:cNvPr>
          <p:cNvSpPr/>
          <p:nvPr/>
        </p:nvSpPr>
        <p:spPr>
          <a:xfrm>
            <a:off x="4337663" y="933578"/>
            <a:ext cx="5568337" cy="2903261"/>
          </a:xfrm>
          <a:custGeom>
            <a:avLst/>
            <a:gdLst>
              <a:gd name="connsiteX0" fmla="*/ 571500 w 5981700"/>
              <a:gd name="connsiteY0" fmla="*/ 0 h 3035300"/>
              <a:gd name="connsiteX1" fmla="*/ 5981700 w 5981700"/>
              <a:gd name="connsiteY1" fmla="*/ 0 h 3035300"/>
              <a:gd name="connsiteX2" fmla="*/ 5981700 w 5981700"/>
              <a:gd name="connsiteY2" fmla="*/ 3035300 h 3035300"/>
              <a:gd name="connsiteX3" fmla="*/ 1149350 w 5981700"/>
              <a:gd name="connsiteY3" fmla="*/ 3035300 h 3035300"/>
              <a:gd name="connsiteX4" fmla="*/ 0 w 5981700"/>
              <a:gd name="connsiteY4" fmla="*/ 1016000 h 3035300"/>
              <a:gd name="connsiteX5" fmla="*/ 571500 w 5981700"/>
              <a:gd name="connsiteY5" fmla="*/ 0 h 3035300"/>
              <a:gd name="connsiteX0" fmla="*/ 578644 w 5988844"/>
              <a:gd name="connsiteY0" fmla="*/ 0 h 3035300"/>
              <a:gd name="connsiteX1" fmla="*/ 5988844 w 5988844"/>
              <a:gd name="connsiteY1" fmla="*/ 0 h 3035300"/>
              <a:gd name="connsiteX2" fmla="*/ 5988844 w 5988844"/>
              <a:gd name="connsiteY2" fmla="*/ 3035300 h 3035300"/>
              <a:gd name="connsiteX3" fmla="*/ 1156494 w 5988844"/>
              <a:gd name="connsiteY3" fmla="*/ 3035300 h 3035300"/>
              <a:gd name="connsiteX4" fmla="*/ 0 w 5988844"/>
              <a:gd name="connsiteY4" fmla="*/ 1004031 h 3035300"/>
              <a:gd name="connsiteX5" fmla="*/ 578644 w 5988844"/>
              <a:gd name="connsiteY5" fmla="*/ 0 h 3035300"/>
              <a:gd name="connsiteX0" fmla="*/ 571500 w 5988844"/>
              <a:gd name="connsiteY0" fmla="*/ 0 h 3035300"/>
              <a:gd name="connsiteX1" fmla="*/ 5988844 w 5988844"/>
              <a:gd name="connsiteY1" fmla="*/ 0 h 3035300"/>
              <a:gd name="connsiteX2" fmla="*/ 5988844 w 5988844"/>
              <a:gd name="connsiteY2" fmla="*/ 3035300 h 3035300"/>
              <a:gd name="connsiteX3" fmla="*/ 1156494 w 5988844"/>
              <a:gd name="connsiteY3" fmla="*/ 3035300 h 3035300"/>
              <a:gd name="connsiteX4" fmla="*/ 0 w 5988844"/>
              <a:gd name="connsiteY4" fmla="*/ 1004031 h 3035300"/>
              <a:gd name="connsiteX5" fmla="*/ 571500 w 5988844"/>
              <a:gd name="connsiteY5" fmla="*/ 0 h 3035300"/>
              <a:gd name="connsiteX0" fmla="*/ 547687 w 5965031"/>
              <a:gd name="connsiteY0" fmla="*/ 0 h 3035300"/>
              <a:gd name="connsiteX1" fmla="*/ 5965031 w 5965031"/>
              <a:gd name="connsiteY1" fmla="*/ 0 h 3035300"/>
              <a:gd name="connsiteX2" fmla="*/ 5965031 w 5965031"/>
              <a:gd name="connsiteY2" fmla="*/ 3035300 h 3035300"/>
              <a:gd name="connsiteX3" fmla="*/ 1132681 w 5965031"/>
              <a:gd name="connsiteY3" fmla="*/ 3035300 h 3035300"/>
              <a:gd name="connsiteX4" fmla="*/ 0 w 5965031"/>
              <a:gd name="connsiteY4" fmla="*/ 1004031 h 3035300"/>
              <a:gd name="connsiteX5" fmla="*/ 547687 w 5965031"/>
              <a:gd name="connsiteY5" fmla="*/ 0 h 3035300"/>
              <a:gd name="connsiteX0" fmla="*/ 566737 w 5984081"/>
              <a:gd name="connsiteY0" fmla="*/ 0 h 3035300"/>
              <a:gd name="connsiteX1" fmla="*/ 5984081 w 5984081"/>
              <a:gd name="connsiteY1" fmla="*/ 0 h 3035300"/>
              <a:gd name="connsiteX2" fmla="*/ 5984081 w 5984081"/>
              <a:gd name="connsiteY2" fmla="*/ 3035300 h 3035300"/>
              <a:gd name="connsiteX3" fmla="*/ 1151731 w 5984081"/>
              <a:gd name="connsiteY3" fmla="*/ 3035300 h 3035300"/>
              <a:gd name="connsiteX4" fmla="*/ 0 w 5984081"/>
              <a:gd name="connsiteY4" fmla="*/ 996850 h 3035300"/>
              <a:gd name="connsiteX5" fmla="*/ 566737 w 5984081"/>
              <a:gd name="connsiteY5" fmla="*/ 0 h 3035300"/>
              <a:gd name="connsiteX0" fmla="*/ 564356 w 5981700"/>
              <a:gd name="connsiteY0" fmla="*/ 0 h 3035300"/>
              <a:gd name="connsiteX1" fmla="*/ 5981700 w 5981700"/>
              <a:gd name="connsiteY1" fmla="*/ 0 h 3035300"/>
              <a:gd name="connsiteX2" fmla="*/ 5981700 w 5981700"/>
              <a:gd name="connsiteY2" fmla="*/ 3035300 h 3035300"/>
              <a:gd name="connsiteX3" fmla="*/ 1149350 w 5981700"/>
              <a:gd name="connsiteY3" fmla="*/ 3035300 h 3035300"/>
              <a:gd name="connsiteX4" fmla="*/ 0 w 5981700"/>
              <a:gd name="connsiteY4" fmla="*/ 1006425 h 3035300"/>
              <a:gd name="connsiteX5" fmla="*/ 564356 w 5981700"/>
              <a:gd name="connsiteY5" fmla="*/ 0 h 3035300"/>
              <a:gd name="connsiteX0" fmla="*/ 569118 w 5986462"/>
              <a:gd name="connsiteY0" fmla="*/ 0 h 3035300"/>
              <a:gd name="connsiteX1" fmla="*/ 5986462 w 5986462"/>
              <a:gd name="connsiteY1" fmla="*/ 0 h 3035300"/>
              <a:gd name="connsiteX2" fmla="*/ 5986462 w 5986462"/>
              <a:gd name="connsiteY2" fmla="*/ 3035300 h 3035300"/>
              <a:gd name="connsiteX3" fmla="*/ 1154112 w 5986462"/>
              <a:gd name="connsiteY3" fmla="*/ 3035300 h 3035300"/>
              <a:gd name="connsiteX4" fmla="*/ 0 w 5986462"/>
              <a:gd name="connsiteY4" fmla="*/ 996850 h 3035300"/>
              <a:gd name="connsiteX5" fmla="*/ 569118 w 5986462"/>
              <a:gd name="connsiteY5" fmla="*/ 0 h 303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86462" h="3035300">
                <a:moveTo>
                  <a:pt x="569118" y="0"/>
                </a:moveTo>
                <a:lnTo>
                  <a:pt x="5986462" y="0"/>
                </a:lnTo>
                <a:lnTo>
                  <a:pt x="5986462" y="3035300"/>
                </a:lnTo>
                <a:lnTo>
                  <a:pt x="1154112" y="3035300"/>
                </a:lnTo>
                <a:lnTo>
                  <a:pt x="0" y="996850"/>
                </a:lnTo>
                <a:lnTo>
                  <a:pt x="569118" y="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33">
              <a:solidFill>
                <a:prstClr val="white"/>
              </a:solidFill>
              <a:ea typeface="나눔고딕" panose="020D0604000000000000" pitchFamily="50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5E5F2C-9696-422C-BA33-B4D3877DF637}"/>
              </a:ext>
            </a:extLst>
          </p:cNvPr>
          <p:cNvSpPr txBox="1"/>
          <p:nvPr/>
        </p:nvSpPr>
        <p:spPr>
          <a:xfrm>
            <a:off x="1283678" y="4233492"/>
            <a:ext cx="8534402" cy="6034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>
              <a:lnSpc>
                <a:spcPts val="5000"/>
              </a:lnSpc>
              <a:defRPr lang="ko-KR"/>
            </a:pPr>
            <a:r>
              <a:rPr lang="en-US" altLang="ko-KR" sz="3800" dirty="0">
                <a:solidFill>
                  <a:schemeClr val="accent1">
                    <a:lumMod val="50000"/>
                  </a:schemeClr>
                </a:solidFill>
                <a:latin typeface="DX봄결ExB" panose="02020600000000000000" pitchFamily="18" charset="-127"/>
                <a:ea typeface="문체부 제목 돋음체" panose="020B0609000101010101" pitchFamily="49" charset="-127"/>
              </a:rPr>
              <a:t>LMS </a:t>
            </a:r>
            <a:r>
              <a:rPr lang="ko-KR" altLang="en-US" sz="3800" dirty="0">
                <a:solidFill>
                  <a:schemeClr val="accent1">
                    <a:lumMod val="50000"/>
                  </a:schemeClr>
                </a:solidFill>
                <a:latin typeface="DX봄결ExB" panose="02020600000000000000" pitchFamily="18" charset="-127"/>
                <a:ea typeface="문체부 제목 돋음체" panose="020B0609000101010101" pitchFamily="49" charset="-127"/>
              </a:rPr>
              <a:t>학습관리시스템 </a:t>
            </a:r>
            <a:r>
              <a:rPr lang="ko-KR" altLang="en-US" sz="3800" dirty="0" smtClean="0">
                <a:solidFill>
                  <a:schemeClr val="accent1">
                    <a:lumMod val="50000"/>
                  </a:schemeClr>
                </a:solidFill>
                <a:latin typeface="DX봄결ExB" panose="02020600000000000000" pitchFamily="18" charset="-127"/>
                <a:ea typeface="문체부 제목 돋음체" panose="020B0609000101010101" pitchFamily="49" charset="-127"/>
              </a:rPr>
              <a:t>사용 매뉴얼</a:t>
            </a:r>
            <a:r>
              <a:rPr lang="en-US" altLang="ko-KR" sz="3800" dirty="0" smtClean="0">
                <a:solidFill>
                  <a:schemeClr val="accent1">
                    <a:lumMod val="50000"/>
                  </a:schemeClr>
                </a:solidFill>
                <a:latin typeface="DX봄결ExB" panose="02020600000000000000" pitchFamily="18" charset="-127"/>
                <a:ea typeface="문체부 제목 돋음체" panose="020B0609000101010101" pitchFamily="49" charset="-127"/>
              </a:rPr>
              <a:t>(</a:t>
            </a:r>
            <a:r>
              <a:rPr lang="ko-KR" altLang="en-US" sz="3800" dirty="0" smtClean="0">
                <a:solidFill>
                  <a:schemeClr val="accent1">
                    <a:lumMod val="50000"/>
                  </a:schemeClr>
                </a:solidFill>
                <a:latin typeface="DX봄결ExB" panose="02020600000000000000" pitchFamily="18" charset="-127"/>
                <a:ea typeface="문체부 제목 돋음체" panose="020B0609000101010101" pitchFamily="49" charset="-127"/>
              </a:rPr>
              <a:t>학생</a:t>
            </a:r>
            <a:r>
              <a:rPr lang="en-US" altLang="ko-KR" sz="3800" dirty="0" smtClean="0">
                <a:solidFill>
                  <a:schemeClr val="accent1">
                    <a:lumMod val="50000"/>
                  </a:schemeClr>
                </a:solidFill>
                <a:latin typeface="DX봄결ExB" panose="02020600000000000000" pitchFamily="18" charset="-127"/>
                <a:ea typeface="문체부 제목 돋음체" panose="020B0609000101010101" pitchFamily="49" charset="-127"/>
              </a:rPr>
              <a:t>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D4F10E-3DD0-4C17-A329-14DE2A38D5B9}"/>
              </a:ext>
            </a:extLst>
          </p:cNvPr>
          <p:cNvSpPr txBox="1"/>
          <p:nvPr/>
        </p:nvSpPr>
        <p:spPr>
          <a:xfrm>
            <a:off x="1239714" y="5195730"/>
            <a:ext cx="143314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 latinLnBrk="0"/>
            <a:r>
              <a:rPr lang="en-US" altLang="ko-KR" sz="2000" b="1" dirty="0" smtClean="0">
                <a:latin typeface="+mn-ea"/>
                <a:cs typeface="Tahoma" panose="020B0604030504040204" pitchFamily="34" charset="0"/>
              </a:rPr>
              <a:t>2021. 2. </a:t>
            </a:r>
            <a:endParaRPr lang="ko-KR" altLang="en-US" sz="2000" b="1" dirty="0">
              <a:latin typeface="+mn-ea"/>
              <a:cs typeface="Tahoma" panose="020B0604030504040204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904285" y="5943600"/>
            <a:ext cx="1705708" cy="5890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4681" y="6169229"/>
            <a:ext cx="1844915" cy="436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2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모서리가 둥근 직사각형 14"/>
          <p:cNvSpPr/>
          <p:nvPr/>
        </p:nvSpPr>
        <p:spPr>
          <a:xfrm>
            <a:off x="670166" y="974970"/>
            <a:ext cx="8262819" cy="133882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670166" y="974969"/>
            <a:ext cx="8656098" cy="13388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dirty="0" smtClean="0"/>
              <a:t>학습자의 </a:t>
            </a:r>
            <a:r>
              <a:rPr lang="ko-KR" altLang="en-US" b="1" dirty="0">
                <a:solidFill>
                  <a:schemeClr val="accent2">
                    <a:lumMod val="75000"/>
                  </a:schemeClr>
                </a:solidFill>
              </a:rPr>
              <a:t>학습이력을 관리하고 </a:t>
            </a:r>
            <a:r>
              <a:rPr lang="ko-KR" altLang="en-US" b="1" dirty="0" smtClean="0">
                <a:solidFill>
                  <a:schemeClr val="accent2">
                    <a:lumMod val="75000"/>
                  </a:schemeClr>
                </a:solidFill>
              </a:rPr>
              <a:t>원활한 학습을 위한 환경을 </a:t>
            </a:r>
            <a:r>
              <a:rPr lang="ko-KR" altLang="en-US" b="1" dirty="0">
                <a:solidFill>
                  <a:schemeClr val="accent2">
                    <a:lumMod val="75000"/>
                  </a:schemeClr>
                </a:solidFill>
              </a:rPr>
              <a:t>지원</a:t>
            </a:r>
            <a:r>
              <a:rPr lang="ko-KR" altLang="en-US" dirty="0"/>
              <a:t>하는 </a:t>
            </a:r>
            <a:r>
              <a:rPr lang="ko-KR" altLang="en-US" dirty="0" smtClean="0"/>
              <a:t>시스템</a:t>
            </a:r>
            <a:r>
              <a:rPr lang="en-US" altLang="ko-KR" dirty="0" smtClean="0"/>
              <a:t>. </a:t>
            </a:r>
            <a:endParaRPr lang="ko-KR" altLang="en-US" dirty="0"/>
          </a:p>
          <a:p>
            <a:pPr fontAlgn="base" latinLnBrk="1">
              <a:lnSpc>
                <a:spcPct val="150000"/>
              </a:lnSpc>
            </a:pPr>
            <a:r>
              <a:rPr lang="ko-KR" altLang="en-US" dirty="0"/>
              <a:t>비대면 수업 시 오프라인 </a:t>
            </a:r>
            <a:r>
              <a:rPr lang="ko-KR" altLang="en-US" dirty="0" smtClean="0"/>
              <a:t>교실을 </a:t>
            </a:r>
            <a:r>
              <a:rPr lang="ko-KR" altLang="en-US" dirty="0"/>
              <a:t>대신할 강의실이 열리고</a:t>
            </a:r>
            <a:r>
              <a:rPr lang="en-US" altLang="ko-KR" dirty="0"/>
              <a:t>, </a:t>
            </a:r>
            <a:endParaRPr lang="en-US" altLang="ko-KR" dirty="0" smtClean="0"/>
          </a:p>
          <a:p>
            <a:pPr fontAlgn="base" latinLnBrk="1">
              <a:lnSpc>
                <a:spcPct val="150000"/>
              </a:lnSpc>
            </a:pPr>
            <a:r>
              <a:rPr lang="ko-KR" altLang="en-US" dirty="0" smtClean="0"/>
              <a:t>학생은 강의 출석과 </a:t>
            </a:r>
            <a:r>
              <a:rPr lang="ko-KR" altLang="en-US" dirty="0"/>
              <a:t>과제 제출</a:t>
            </a:r>
            <a:r>
              <a:rPr lang="en-US" altLang="ko-KR" dirty="0"/>
              <a:t>, </a:t>
            </a:r>
            <a:r>
              <a:rPr lang="ko-KR" altLang="en-US" dirty="0"/>
              <a:t>시험 응시 등 대학 학습활동을 </a:t>
            </a:r>
            <a:r>
              <a:rPr lang="ko-KR" altLang="en-US" dirty="0" smtClean="0"/>
              <a:t>총괄 확인이 가능함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105508" y="175846"/>
            <a:ext cx="9906000" cy="595992"/>
          </a:xfrm>
        </p:spPr>
        <p:txBody>
          <a:bodyPr>
            <a:normAutofit fontScale="90000"/>
          </a:bodyPr>
          <a:lstStyle/>
          <a:p>
            <a:r>
              <a:rPr lang="en-US" altLang="ko-KR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LMS </a:t>
            </a:r>
            <a:r>
              <a:rPr lang="en-US" altLang="ko-KR" dirty="0"/>
              <a:t>(Learning Management Systems) </a:t>
            </a:r>
            <a:r>
              <a:rPr lang="ko-KR" altLang="en-US" dirty="0"/>
              <a:t>란</a:t>
            </a:r>
            <a:r>
              <a:rPr lang="en-US" altLang="ko-KR" dirty="0"/>
              <a:t>?</a:t>
            </a:r>
            <a:r>
              <a:rPr lang="ko-KR" altLang="en-US" dirty="0"/>
              <a:t/>
            </a:r>
            <a:br>
              <a:rPr lang="ko-KR" altLang="en-US" dirty="0"/>
            </a:b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7552592" y="489052"/>
            <a:ext cx="30948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chemeClr val="bg1"/>
                </a:solidFill>
              </a:rPr>
              <a:t>LMS</a:t>
            </a:r>
            <a:r>
              <a:rPr lang="ko-KR" altLang="en-US" sz="1100" b="1" dirty="0">
                <a:solidFill>
                  <a:schemeClr val="bg1"/>
                </a:solidFill>
              </a:rPr>
              <a:t> 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시스템 이용방법 안내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학생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)</a:t>
            </a:r>
            <a:endParaRPr lang="ko-KR" altLang="en-US" sz="1100" b="1" dirty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404440" y="1161839"/>
            <a:ext cx="123092" cy="140677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/>
            <a:endParaRPr lang="ko-KR" altLang="en-US">
              <a:solidFill>
                <a:prstClr val="white"/>
              </a:solidFill>
              <a:latin typeface="Calibri" panose="020F0502020204030204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8080131" y="6268916"/>
            <a:ext cx="1705708" cy="5890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0924" y="6345076"/>
            <a:ext cx="1844915" cy="436764"/>
          </a:xfrm>
          <a:prstGeom prst="rect">
            <a:avLst/>
          </a:prstGeom>
        </p:spPr>
      </p:pic>
      <p:sp>
        <p:nvSpPr>
          <p:cNvPr id="11" name="타원 10"/>
          <p:cNvSpPr/>
          <p:nvPr/>
        </p:nvSpPr>
        <p:spPr>
          <a:xfrm>
            <a:off x="416168" y="2606708"/>
            <a:ext cx="123092" cy="140677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/>
            <a:endParaRPr lang="ko-KR" altLang="en-US">
              <a:solidFill>
                <a:prstClr val="white"/>
              </a:solidFill>
              <a:latin typeface="Calibri" panose="020F0502020204030204"/>
              <a:ea typeface="맑은 고딕" panose="020B0503020000020004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0166" y="2409870"/>
            <a:ext cx="8656098" cy="4626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b="1" dirty="0" smtClean="0"/>
              <a:t>수강 방법</a:t>
            </a:r>
            <a:endParaRPr lang="ko-KR" alt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844755" y="2846121"/>
            <a:ext cx="8656098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dirty="0"/>
              <a:t>① </a:t>
            </a:r>
            <a:r>
              <a:rPr lang="ko-KR" altLang="en-US" dirty="0" smtClean="0"/>
              <a:t>본교 </a:t>
            </a:r>
            <a:r>
              <a:rPr lang="en-US" altLang="ko-KR" dirty="0" smtClean="0"/>
              <a:t>LMS </a:t>
            </a:r>
            <a:r>
              <a:rPr lang="ko-KR" altLang="en-US" dirty="0"/>
              <a:t>홈페이지로 접속 및 </a:t>
            </a:r>
            <a:r>
              <a:rPr lang="ko-KR" altLang="en-US" dirty="0" smtClean="0"/>
              <a:t>로그인 </a:t>
            </a:r>
            <a:r>
              <a:rPr lang="en-US" altLang="ko-KR" dirty="0" smtClean="0">
                <a:hlinkClick r:id="rId3" action="ppaction://hlinkfile"/>
              </a:rPr>
              <a:t>(</a:t>
            </a:r>
            <a:r>
              <a:rPr lang="en-US" altLang="ko-KR" dirty="0" smtClean="0">
                <a:hlinkClick r:id="rId4"/>
              </a:rPr>
              <a:t>https://lms.ggu.ac.kr/</a:t>
            </a:r>
            <a:r>
              <a:rPr lang="en-US" altLang="ko-KR" dirty="0" smtClean="0">
                <a:hlinkClick r:id="rId3" action="ppaction://hlinkfile"/>
              </a:rPr>
              <a:t>)</a:t>
            </a:r>
            <a:r>
              <a:rPr lang="en-US" altLang="ko-KR" dirty="0" smtClean="0"/>
              <a:t> </a:t>
            </a:r>
            <a:endParaRPr lang="ko-KR" altLang="en-US" dirty="0"/>
          </a:p>
          <a:p>
            <a:pPr fontAlgn="base" latinLnBrk="1">
              <a:lnSpc>
                <a:spcPct val="150000"/>
              </a:lnSpc>
            </a:pPr>
            <a:r>
              <a:rPr lang="ko-KR" altLang="en-US" b="1" dirty="0">
                <a:solidFill>
                  <a:srgbClr val="0070C0"/>
                </a:solidFill>
              </a:rPr>
              <a:t> </a:t>
            </a:r>
            <a:r>
              <a:rPr lang="ko-KR" altLang="en-US" b="1" dirty="0" smtClean="0">
                <a:solidFill>
                  <a:srgbClr val="0070C0"/>
                </a:solidFill>
              </a:rPr>
              <a:t>      </a:t>
            </a:r>
            <a:r>
              <a:rPr lang="en-US" altLang="ko-KR" b="1" dirty="0" smtClean="0">
                <a:solidFill>
                  <a:srgbClr val="0070C0"/>
                </a:solidFill>
              </a:rPr>
              <a:t>-  </a:t>
            </a:r>
            <a:r>
              <a:rPr lang="ko-KR" altLang="en-US" dirty="0" smtClean="0">
                <a:solidFill>
                  <a:srgbClr val="0070C0"/>
                </a:solidFill>
              </a:rPr>
              <a:t>아이디 </a:t>
            </a:r>
            <a:r>
              <a:rPr lang="en-US" altLang="ko-KR" dirty="0">
                <a:solidFill>
                  <a:srgbClr val="0070C0"/>
                </a:solidFill>
              </a:rPr>
              <a:t>: </a:t>
            </a:r>
            <a:r>
              <a:rPr lang="ko-KR" altLang="en-US" b="1" dirty="0">
                <a:solidFill>
                  <a:srgbClr val="0070C0"/>
                </a:solidFill>
              </a:rPr>
              <a:t>학번</a:t>
            </a:r>
          </a:p>
          <a:p>
            <a:pPr fontAlgn="base" latinLnBrk="1">
              <a:lnSpc>
                <a:spcPct val="150000"/>
              </a:lnSpc>
            </a:pPr>
            <a:r>
              <a:rPr lang="en-US" altLang="ko-KR" dirty="0" smtClean="0">
                <a:solidFill>
                  <a:srgbClr val="0070C0"/>
                </a:solidFill>
              </a:rPr>
              <a:t>       </a:t>
            </a:r>
            <a:r>
              <a:rPr lang="en-US" altLang="ko-KR" b="1" dirty="0" smtClean="0">
                <a:solidFill>
                  <a:srgbClr val="0070C0"/>
                </a:solidFill>
              </a:rPr>
              <a:t>- </a:t>
            </a:r>
            <a:r>
              <a:rPr lang="en-US" altLang="ko-KR" dirty="0" smtClean="0">
                <a:solidFill>
                  <a:srgbClr val="0070C0"/>
                </a:solidFill>
              </a:rPr>
              <a:t> </a:t>
            </a:r>
            <a:r>
              <a:rPr lang="ko-KR" altLang="en-US" dirty="0">
                <a:solidFill>
                  <a:srgbClr val="0070C0"/>
                </a:solidFill>
              </a:rPr>
              <a:t>초기 비밀번호 </a:t>
            </a:r>
            <a:r>
              <a:rPr lang="en-US" altLang="ko-KR" dirty="0">
                <a:solidFill>
                  <a:srgbClr val="0070C0"/>
                </a:solidFill>
              </a:rPr>
              <a:t>: </a:t>
            </a:r>
            <a:r>
              <a:rPr lang="ko-KR" altLang="en-US" b="1" dirty="0">
                <a:solidFill>
                  <a:srgbClr val="0070C0"/>
                </a:solidFill>
              </a:rPr>
              <a:t>학번</a:t>
            </a:r>
            <a:r>
              <a:rPr lang="en-US" altLang="ko-KR" b="1" dirty="0">
                <a:solidFill>
                  <a:srgbClr val="0070C0"/>
                </a:solidFill>
              </a:rPr>
              <a:t>+</a:t>
            </a:r>
            <a:r>
              <a:rPr lang="ko-KR" altLang="en-US" b="1" dirty="0">
                <a:solidFill>
                  <a:srgbClr val="0070C0"/>
                </a:solidFill>
              </a:rPr>
              <a:t>생년월일 </a:t>
            </a:r>
            <a:r>
              <a:rPr lang="en-US" altLang="ko-KR" b="1" dirty="0">
                <a:solidFill>
                  <a:srgbClr val="0070C0"/>
                </a:solidFill>
              </a:rPr>
              <a:t>8</a:t>
            </a:r>
            <a:r>
              <a:rPr lang="ko-KR" altLang="en-US" b="1" dirty="0">
                <a:solidFill>
                  <a:srgbClr val="0070C0"/>
                </a:solidFill>
              </a:rPr>
              <a:t>자리</a:t>
            </a:r>
            <a:r>
              <a:rPr lang="en-US" altLang="ko-KR" b="1" dirty="0">
                <a:solidFill>
                  <a:srgbClr val="0070C0"/>
                </a:solidFill>
              </a:rPr>
              <a:t>(YYYYMMDD) </a:t>
            </a:r>
            <a:endParaRPr lang="ko-KR" altLang="en-US" b="1" dirty="0">
              <a:solidFill>
                <a:srgbClr val="0070C0"/>
              </a:solidFill>
            </a:endParaRPr>
          </a:p>
          <a:p>
            <a:pPr fontAlgn="base" latinLnBrk="1">
              <a:lnSpc>
                <a:spcPct val="150000"/>
              </a:lnSpc>
            </a:pPr>
            <a:r>
              <a:rPr lang="en-US" altLang="ko-KR" dirty="0" smtClean="0"/>
              <a:t>                                         ※ </a:t>
            </a:r>
            <a:r>
              <a:rPr lang="ko-KR" altLang="en-US" dirty="0" smtClean="0"/>
              <a:t>종합정보시스템과 동일한 아이디와 비밀번호 사용</a:t>
            </a:r>
            <a:endParaRPr lang="en-US" altLang="ko-KR" dirty="0" smtClean="0"/>
          </a:p>
          <a:p>
            <a:pPr fontAlgn="base" latinLnBrk="1">
              <a:lnSpc>
                <a:spcPct val="150000"/>
              </a:lnSpc>
            </a:pPr>
            <a:endParaRPr lang="en-US" altLang="ko-KR" sz="1000" dirty="0" smtClean="0"/>
          </a:p>
          <a:p>
            <a:pPr fontAlgn="base" latinLnBrk="1">
              <a:lnSpc>
                <a:spcPct val="150000"/>
              </a:lnSpc>
            </a:pPr>
            <a:r>
              <a:rPr lang="ko-KR" altLang="en-US" dirty="0" smtClean="0"/>
              <a:t>② </a:t>
            </a:r>
            <a:r>
              <a:rPr lang="en-US" altLang="ko-KR" dirty="0" smtClean="0"/>
              <a:t>To-Do List </a:t>
            </a:r>
            <a:r>
              <a:rPr lang="ko-KR" altLang="en-US" dirty="0"/>
              <a:t>및 </a:t>
            </a:r>
            <a:r>
              <a:rPr lang="ko-KR" altLang="en-US" dirty="0" smtClean="0"/>
              <a:t>수강 신청한 </a:t>
            </a:r>
            <a:r>
              <a:rPr lang="ko-KR" altLang="en-US" dirty="0"/>
              <a:t>교과목 리스트가 보이는 페이지로 </a:t>
            </a:r>
            <a:r>
              <a:rPr lang="ko-KR" altLang="en-US" dirty="0" smtClean="0"/>
              <a:t>연결</a:t>
            </a:r>
            <a:endParaRPr lang="en-US" altLang="ko-KR" dirty="0" smtClean="0"/>
          </a:p>
          <a:p>
            <a:pPr fontAlgn="base" latinLnBrk="1">
              <a:lnSpc>
                <a:spcPct val="150000"/>
              </a:lnSpc>
            </a:pPr>
            <a:endParaRPr lang="ko-KR" altLang="en-US" sz="1000" dirty="0"/>
          </a:p>
          <a:p>
            <a:pPr fontAlgn="base" latinLnBrk="1">
              <a:lnSpc>
                <a:spcPct val="150000"/>
              </a:lnSpc>
            </a:pPr>
            <a:r>
              <a:rPr lang="ko-KR" altLang="en-US" dirty="0"/>
              <a:t>③ 강의실 혹은 </a:t>
            </a:r>
            <a:r>
              <a:rPr lang="ko-KR" altLang="en-US" dirty="0" err="1" smtClean="0"/>
              <a:t>미진행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학습요소를</a:t>
            </a:r>
            <a:r>
              <a:rPr lang="ko-KR" altLang="en-US" dirty="0" smtClean="0"/>
              <a:t> </a:t>
            </a:r>
            <a:r>
              <a:rPr lang="ko-KR" altLang="en-US" dirty="0"/>
              <a:t>클릭하여 출석 및 과제수행</a:t>
            </a:r>
          </a:p>
          <a:p>
            <a:pPr fontAlgn="base" latinLnBrk="1">
              <a:lnSpc>
                <a:spcPct val="150000"/>
              </a:lnSpc>
            </a:pPr>
            <a:r>
              <a:rPr lang="en-US" altLang="ko-KR" dirty="0" smtClean="0"/>
              <a:t>      ※ </a:t>
            </a:r>
            <a:r>
              <a:rPr lang="ko-KR" altLang="en-US" dirty="0" smtClean="0"/>
              <a:t>주의</a:t>
            </a:r>
            <a:r>
              <a:rPr lang="en-US" altLang="ko-KR" dirty="0" smtClean="0"/>
              <a:t>) </a:t>
            </a:r>
            <a:r>
              <a:rPr lang="ko-KR" altLang="en-US" dirty="0" smtClean="0"/>
              <a:t>주차 </a:t>
            </a:r>
            <a:r>
              <a:rPr lang="ko-KR" altLang="en-US" dirty="0"/>
              <a:t>내 생성된 </a:t>
            </a:r>
            <a:r>
              <a:rPr lang="ko-KR" altLang="en-US" b="1" dirty="0" smtClean="0">
                <a:solidFill>
                  <a:srgbClr val="FF0000"/>
                </a:solidFill>
              </a:rPr>
              <a:t>모든 </a:t>
            </a:r>
            <a:r>
              <a:rPr lang="ko-KR" altLang="en-US" b="1" dirty="0" err="1">
                <a:solidFill>
                  <a:srgbClr val="FF0000"/>
                </a:solidFill>
              </a:rPr>
              <a:t>학습요소를</a:t>
            </a:r>
            <a:r>
              <a:rPr lang="ko-KR" altLang="en-US" b="1" dirty="0">
                <a:solidFill>
                  <a:srgbClr val="FF0000"/>
                </a:solidFill>
              </a:rPr>
              <a:t> </a:t>
            </a:r>
            <a:r>
              <a:rPr lang="ko-KR" altLang="en-US" b="1" dirty="0" smtClean="0">
                <a:solidFill>
                  <a:srgbClr val="FF0000"/>
                </a:solidFill>
              </a:rPr>
              <a:t>수행해야 해당 </a:t>
            </a:r>
            <a:r>
              <a:rPr lang="ko-KR" altLang="en-US" b="1" dirty="0">
                <a:solidFill>
                  <a:srgbClr val="FF0000"/>
                </a:solidFill>
              </a:rPr>
              <a:t>주차 </a:t>
            </a:r>
            <a:r>
              <a:rPr lang="ko-KR" altLang="en-US" b="1" dirty="0" smtClean="0">
                <a:solidFill>
                  <a:srgbClr val="FF0000"/>
                </a:solidFill>
              </a:rPr>
              <a:t>출석 완료</a:t>
            </a:r>
            <a:r>
              <a:rPr lang="ko-KR" altLang="en-US" dirty="0" smtClean="0">
                <a:solidFill>
                  <a:srgbClr val="FF0000"/>
                </a:solidFill>
              </a:rPr>
              <a:t>로 </a:t>
            </a:r>
            <a:r>
              <a:rPr lang="ko-KR" altLang="en-US" dirty="0">
                <a:solidFill>
                  <a:srgbClr val="FF0000"/>
                </a:solidFill>
              </a:rPr>
              <a:t>인정 </a:t>
            </a:r>
            <a:endParaRPr lang="en-US" altLang="ko-KR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853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4294967295"/>
          </p:nvPr>
        </p:nvSpPr>
        <p:spPr>
          <a:xfrm>
            <a:off x="7557315" y="555498"/>
            <a:ext cx="2066926" cy="161925"/>
          </a:xfrm>
        </p:spPr>
        <p:txBody>
          <a:bodyPr>
            <a:normAutofit fontScale="25000" lnSpcReduction="20000"/>
          </a:bodyPr>
          <a:lstStyle/>
          <a:p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-1" y="0"/>
            <a:ext cx="9908931" cy="6858000"/>
          </a:xfrm>
          <a:prstGeom prst="rect">
            <a:avLst/>
          </a:prstGeom>
        </p:spPr>
      </p:pic>
      <p:sp>
        <p:nvSpPr>
          <p:cNvPr id="13" name="모서리가 둥근 직사각형 12"/>
          <p:cNvSpPr/>
          <p:nvPr/>
        </p:nvSpPr>
        <p:spPr>
          <a:xfrm>
            <a:off x="2870288" y="3736730"/>
            <a:ext cx="4339404" cy="430824"/>
          </a:xfrm>
          <a:prstGeom prst="roundRect">
            <a:avLst/>
          </a:prstGeom>
          <a:solidFill>
            <a:schemeClr val="accent4"/>
          </a:solidFill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870288" y="3651431"/>
            <a:ext cx="623854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altLang="ko-KR" sz="2000" b="1" dirty="0" smtClean="0">
                <a:solidFill>
                  <a:schemeClr val="bg1"/>
                </a:solidFill>
              </a:rPr>
              <a:t> LMS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로그인 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&amp;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온라인 강의실 접속</a:t>
            </a:r>
            <a:endParaRPr lang="en-US" altLang="ko-KR" sz="2000" b="1" dirty="0" smtClean="0">
              <a:solidFill>
                <a:schemeClr val="bg1"/>
              </a:solidFill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2000" dirty="0" smtClean="0"/>
              <a:t> 강의 수강하기</a:t>
            </a:r>
            <a:endParaRPr lang="en-US" altLang="ko-KR" sz="2000" dirty="0" smtClean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2000" dirty="0" smtClean="0"/>
              <a:t> 나의 수업 </a:t>
            </a:r>
            <a:r>
              <a:rPr lang="ko-KR" altLang="en-US" sz="2000" dirty="0" err="1" smtClean="0"/>
              <a:t>진도현황</a:t>
            </a:r>
            <a:r>
              <a:rPr lang="ko-KR" altLang="en-US" sz="2000" dirty="0" smtClean="0"/>
              <a:t> 확인</a:t>
            </a:r>
            <a:endParaRPr lang="en-US" altLang="ko-KR" sz="2000" dirty="0" smtClean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2000" dirty="0" smtClean="0"/>
              <a:t> 퀴즈</a:t>
            </a:r>
            <a:r>
              <a:rPr lang="en-US" altLang="ko-KR" sz="2000" dirty="0" smtClean="0"/>
              <a:t>/</a:t>
            </a:r>
            <a:r>
              <a:rPr lang="ko-KR" altLang="en-US" sz="2000" dirty="0" smtClean="0"/>
              <a:t>시험 응시</a:t>
            </a:r>
            <a:endParaRPr lang="en-US" altLang="ko-KR" sz="2000" dirty="0" smtClean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altLang="ko-KR" sz="2000" dirty="0" smtClean="0"/>
              <a:t> LMS </a:t>
            </a:r>
            <a:r>
              <a:rPr lang="ko-KR" altLang="en-US" sz="2000" dirty="0" smtClean="0"/>
              <a:t>이용 시 유의사항</a:t>
            </a:r>
            <a:endParaRPr lang="ko-KR" altLang="en-US" sz="2000" dirty="0"/>
          </a:p>
        </p:txBody>
      </p:sp>
      <p:sp>
        <p:nvSpPr>
          <p:cNvPr id="10" name="직사각형 9"/>
          <p:cNvSpPr/>
          <p:nvPr/>
        </p:nvSpPr>
        <p:spPr>
          <a:xfrm>
            <a:off x="25710" y="1399028"/>
            <a:ext cx="9880290" cy="1446491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/>
            </a:pPr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25710" y="1793286"/>
            <a:ext cx="95022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lang="ko-KR"/>
            </a:pPr>
            <a:r>
              <a:rPr lang="ko-KR" altLang="en-US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온라인 강의 </a:t>
            </a:r>
            <a:r>
              <a:rPr lang="ko-KR" altLang="en-US" sz="3600" dirty="0" err="1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수강방법</a:t>
            </a:r>
            <a:r>
              <a:rPr lang="ko-KR" altLang="en-US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안내</a:t>
            </a:r>
            <a:endParaRPr lang="ko-KR" altLang="en-US" sz="3600" dirty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9326" y="6192402"/>
            <a:ext cx="1844915" cy="436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373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1FC47A64-90B2-4C5A-90D5-B414ED692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6910754" cy="595992"/>
          </a:xfrm>
        </p:spPr>
        <p:txBody>
          <a:bodyPr>
            <a:normAutofit fontScale="90000"/>
          </a:bodyPr>
          <a:lstStyle/>
          <a:p>
            <a:r>
              <a:rPr lang="en-US" altLang="ko-KR" dirty="0"/>
              <a:t>1</a:t>
            </a:r>
            <a:r>
              <a:rPr lang="en-US" altLang="ko-KR" dirty="0" smtClean="0"/>
              <a:t>. LMS </a:t>
            </a:r>
            <a:r>
              <a:rPr lang="ko-KR" altLang="en-US" dirty="0" smtClean="0"/>
              <a:t>로그인 </a:t>
            </a:r>
            <a:r>
              <a:rPr lang="en-US" altLang="ko-KR" dirty="0" smtClean="0"/>
              <a:t>&amp; </a:t>
            </a:r>
            <a:r>
              <a:rPr lang="ko-KR" altLang="en-US" dirty="0" smtClean="0"/>
              <a:t>강의실 접속하기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7508631" y="536330"/>
            <a:ext cx="2259623" cy="184639"/>
          </a:xfrm>
          <a:prstGeom prst="rect">
            <a:avLst/>
          </a:prstGeom>
          <a:solidFill>
            <a:srgbClr val="4454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/>
        </p:nvSpPr>
        <p:spPr>
          <a:xfrm>
            <a:off x="694593" y="2165829"/>
            <a:ext cx="123092" cy="140677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8528538" y="6453554"/>
            <a:ext cx="1248508" cy="298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0924" y="6345076"/>
            <a:ext cx="1844915" cy="43676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552592" y="489052"/>
            <a:ext cx="30948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chemeClr val="bg1"/>
                </a:solidFill>
              </a:rPr>
              <a:t>LMS</a:t>
            </a:r>
            <a:r>
              <a:rPr lang="ko-KR" altLang="en-US" sz="1100" b="1" dirty="0">
                <a:solidFill>
                  <a:schemeClr val="bg1"/>
                </a:solidFill>
              </a:rPr>
              <a:t> 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시스템 이용방법 안내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학생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)</a:t>
            </a:r>
            <a:endParaRPr lang="ko-KR" altLang="en-US" sz="11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06652" y="1931719"/>
            <a:ext cx="865609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2000" dirty="0"/>
              <a:t>① </a:t>
            </a:r>
            <a:r>
              <a:rPr lang="ko-KR" altLang="en-US" sz="2000" dirty="0" smtClean="0"/>
              <a:t>인터넷 </a:t>
            </a:r>
            <a:r>
              <a:rPr lang="ko-KR" altLang="en-US" sz="2000" dirty="0" err="1" smtClean="0"/>
              <a:t>주소창에</a:t>
            </a:r>
            <a:r>
              <a:rPr lang="ko-KR" altLang="en-US" sz="2000" dirty="0" smtClean="0"/>
              <a:t> </a:t>
            </a:r>
            <a:r>
              <a:rPr lang="en-US" altLang="ko-KR" sz="2000" dirty="0" smtClean="0">
                <a:hlinkClick r:id="rId3"/>
              </a:rPr>
              <a:t>https://lms.ggu.ac.kr/</a:t>
            </a:r>
            <a:r>
              <a:rPr lang="en-US" altLang="ko-KR" sz="2000" dirty="0" smtClean="0"/>
              <a:t> </a:t>
            </a:r>
            <a:r>
              <a:rPr lang="ko-KR" altLang="en-US" sz="2000" dirty="0" smtClean="0"/>
              <a:t>입력</a:t>
            </a:r>
            <a:endParaRPr lang="en-US" altLang="ko-KR" sz="2000" dirty="0" smtClean="0"/>
          </a:p>
          <a:p>
            <a:pPr fontAlgn="base" latinLnBrk="1">
              <a:lnSpc>
                <a:spcPct val="150000"/>
              </a:lnSpc>
            </a:pPr>
            <a:r>
              <a:rPr lang="en-US" altLang="ko-KR" sz="2000" dirty="0">
                <a:solidFill>
                  <a:schemeClr val="accent2"/>
                </a:solidFill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</a:rPr>
              <a:t>                                      </a:t>
            </a:r>
            <a:r>
              <a:rPr lang="en-US" altLang="ko-KR" dirty="0" smtClean="0">
                <a:solidFill>
                  <a:schemeClr val="accent2"/>
                </a:solidFill>
              </a:rPr>
              <a:t>OR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2000" dirty="0" smtClean="0"/>
              <a:t>② </a:t>
            </a:r>
            <a:r>
              <a:rPr lang="ko-KR" altLang="en-US" sz="2000" dirty="0" smtClean="0">
                <a:hlinkClick r:id="rId4"/>
              </a:rPr>
              <a:t>학교 홈페이지</a:t>
            </a:r>
            <a:r>
              <a:rPr lang="ko-KR" altLang="en-US" sz="2000" dirty="0" smtClean="0"/>
              <a:t>에서 </a:t>
            </a:r>
            <a:r>
              <a:rPr lang="en-US" altLang="ko-KR" sz="2000" dirty="0" smtClean="0"/>
              <a:t>[</a:t>
            </a:r>
            <a:r>
              <a:rPr lang="ko-KR" altLang="en-US" sz="2000" dirty="0" smtClean="0"/>
              <a:t>캠퍼스 서비스</a:t>
            </a:r>
            <a:r>
              <a:rPr lang="en-US" altLang="ko-KR" sz="2000" dirty="0" smtClean="0"/>
              <a:t>]</a:t>
            </a:r>
            <a:r>
              <a:rPr lang="ko-KR" altLang="en-US" sz="2000" dirty="0" smtClean="0"/>
              <a:t>  </a:t>
            </a:r>
            <a:r>
              <a:rPr lang="en-US" altLang="ko-KR" sz="2000" dirty="0" smtClean="0"/>
              <a:t>&gt;  </a:t>
            </a:r>
            <a:r>
              <a:rPr lang="en-US" altLang="ko-KR" sz="2000" b="1" dirty="0" smtClean="0"/>
              <a:t>[LMS </a:t>
            </a:r>
            <a:r>
              <a:rPr lang="ko-KR" altLang="en-US" sz="2000" b="1" dirty="0" smtClean="0"/>
              <a:t>학습관리시스템</a:t>
            </a:r>
            <a:r>
              <a:rPr lang="en-US" altLang="ko-KR" sz="2000" b="1" dirty="0" smtClean="0"/>
              <a:t>]</a:t>
            </a:r>
            <a:r>
              <a:rPr lang="en-US" altLang="ko-KR" sz="2000" dirty="0" smtClean="0"/>
              <a:t> </a:t>
            </a:r>
            <a:r>
              <a:rPr lang="ko-KR" altLang="en-US" sz="2000" dirty="0" smtClean="0"/>
              <a:t>아이콘 클릭</a:t>
            </a:r>
            <a:endParaRPr lang="en-US" altLang="ko-KR" sz="2000" dirty="0" smtClean="0"/>
          </a:p>
        </p:txBody>
      </p:sp>
      <p:sp>
        <p:nvSpPr>
          <p:cNvPr id="13" name="모서리가 둥근 직사각형 12"/>
          <p:cNvSpPr/>
          <p:nvPr/>
        </p:nvSpPr>
        <p:spPr>
          <a:xfrm>
            <a:off x="266700" y="1069551"/>
            <a:ext cx="9372600" cy="668215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dirty="0" smtClean="0"/>
              <a:t>LMS </a:t>
            </a:r>
            <a:r>
              <a:rPr lang="ko-KR" altLang="en-US" sz="2000" b="1" dirty="0" smtClean="0"/>
              <a:t>메인 페이지</a:t>
            </a:r>
            <a:r>
              <a:rPr lang="en-US" altLang="ko-KR" sz="2000" b="1" dirty="0" smtClean="0"/>
              <a:t> </a:t>
            </a:r>
            <a:r>
              <a:rPr lang="ko-KR" altLang="en-US" sz="2000" b="1" dirty="0" smtClean="0"/>
              <a:t>찾아가기</a:t>
            </a:r>
            <a:endParaRPr lang="ko-KR" altLang="en-US" sz="2000" b="1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06824" y="3466945"/>
            <a:ext cx="6134100" cy="2986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53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1FC47A64-90B2-4C5A-90D5-B414ED692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6910754" cy="595992"/>
          </a:xfrm>
        </p:spPr>
        <p:txBody>
          <a:bodyPr>
            <a:normAutofit fontScale="90000"/>
          </a:bodyPr>
          <a:lstStyle/>
          <a:p>
            <a:r>
              <a:rPr lang="en-US" altLang="ko-KR" dirty="0"/>
              <a:t>1</a:t>
            </a:r>
            <a:r>
              <a:rPr lang="en-US" altLang="ko-KR" dirty="0" smtClean="0"/>
              <a:t>. LMS </a:t>
            </a:r>
            <a:r>
              <a:rPr lang="ko-KR" altLang="en-US" dirty="0" smtClean="0"/>
              <a:t>로그인 </a:t>
            </a:r>
            <a:r>
              <a:rPr lang="en-US" altLang="ko-KR" dirty="0" smtClean="0"/>
              <a:t>&amp; </a:t>
            </a:r>
            <a:r>
              <a:rPr lang="ko-KR" altLang="en-US" dirty="0" smtClean="0"/>
              <a:t>강의실 접속하기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7508631" y="536330"/>
            <a:ext cx="2259623" cy="184639"/>
          </a:xfrm>
          <a:prstGeom prst="rect">
            <a:avLst/>
          </a:prstGeom>
          <a:solidFill>
            <a:srgbClr val="4454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/>
        </p:nvSpPr>
        <p:spPr>
          <a:xfrm>
            <a:off x="694597" y="2165829"/>
            <a:ext cx="123092" cy="140677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8528538" y="6453554"/>
            <a:ext cx="1248508" cy="298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0924" y="6345076"/>
            <a:ext cx="1844915" cy="43676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552592" y="489052"/>
            <a:ext cx="30948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chemeClr val="bg1"/>
                </a:solidFill>
              </a:rPr>
              <a:t>LMS</a:t>
            </a:r>
            <a:r>
              <a:rPr lang="ko-KR" altLang="en-US" sz="1100" b="1" dirty="0">
                <a:solidFill>
                  <a:schemeClr val="bg1"/>
                </a:solidFill>
              </a:rPr>
              <a:t> 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시스템 이용방법 안내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학생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)</a:t>
            </a:r>
            <a:endParaRPr lang="ko-KR" altLang="en-US" sz="11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06656" y="1931719"/>
            <a:ext cx="86560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2000" dirty="0" smtClean="0"/>
              <a:t>오른쪽 상단 사람모양 아이콘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      </a:t>
            </a:r>
            <a:r>
              <a:rPr lang="en-US" altLang="ko-KR" sz="2000" dirty="0" smtClean="0"/>
              <a:t>)</a:t>
            </a:r>
            <a:r>
              <a:rPr lang="ko-KR" altLang="en-US" sz="2000" dirty="0"/>
              <a:t> </a:t>
            </a:r>
            <a:r>
              <a:rPr lang="ko-KR" altLang="en-US" sz="2000" dirty="0" smtClean="0"/>
              <a:t>클릭  </a:t>
            </a:r>
            <a:r>
              <a:rPr lang="en-US" altLang="ko-KR" sz="2000" dirty="0" smtClean="0"/>
              <a:t>&gt;  </a:t>
            </a:r>
            <a:r>
              <a:rPr lang="ko-KR" altLang="en-US" sz="2000" dirty="0" smtClean="0"/>
              <a:t>로그인 페이지로 이동</a:t>
            </a:r>
            <a:endParaRPr lang="en-US" altLang="ko-KR" sz="2000" dirty="0" smtClean="0"/>
          </a:p>
        </p:txBody>
      </p:sp>
      <p:sp>
        <p:nvSpPr>
          <p:cNvPr id="13" name="모서리가 둥근 직사각형 12"/>
          <p:cNvSpPr/>
          <p:nvPr/>
        </p:nvSpPr>
        <p:spPr>
          <a:xfrm>
            <a:off x="266700" y="1069551"/>
            <a:ext cx="9372600" cy="668215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dirty="0" smtClean="0"/>
              <a:t>LMS </a:t>
            </a:r>
            <a:r>
              <a:rPr lang="ko-KR" altLang="en-US" sz="2000" b="1" dirty="0" smtClean="0"/>
              <a:t>로그인 하기</a:t>
            </a:r>
            <a:endParaRPr lang="ko-KR" altLang="en-US" sz="2000" b="1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3014" y="2089269"/>
            <a:ext cx="323850" cy="31432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6579" y="2679670"/>
            <a:ext cx="7259883" cy="2917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93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1FC47A64-90B2-4C5A-90D5-B414ED692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6910754" cy="595992"/>
          </a:xfrm>
        </p:spPr>
        <p:txBody>
          <a:bodyPr>
            <a:normAutofit fontScale="90000"/>
          </a:bodyPr>
          <a:lstStyle/>
          <a:p>
            <a:r>
              <a:rPr lang="en-US" altLang="ko-KR" dirty="0"/>
              <a:t>1</a:t>
            </a:r>
            <a:r>
              <a:rPr lang="en-US" altLang="ko-KR" dirty="0" smtClean="0"/>
              <a:t>. LMS </a:t>
            </a:r>
            <a:r>
              <a:rPr lang="ko-KR" altLang="en-US" dirty="0" smtClean="0"/>
              <a:t>로그인 </a:t>
            </a:r>
            <a:r>
              <a:rPr lang="en-US" altLang="ko-KR" dirty="0" smtClean="0"/>
              <a:t>&amp; </a:t>
            </a:r>
            <a:r>
              <a:rPr lang="ko-KR" altLang="en-US" dirty="0" smtClean="0"/>
              <a:t>강의실 접속하기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7508631" y="536330"/>
            <a:ext cx="2259623" cy="184639"/>
          </a:xfrm>
          <a:prstGeom prst="rect">
            <a:avLst/>
          </a:prstGeom>
          <a:solidFill>
            <a:srgbClr val="4454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/>
        </p:nvSpPr>
        <p:spPr>
          <a:xfrm>
            <a:off x="694597" y="2165829"/>
            <a:ext cx="123092" cy="140677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8528538" y="6453554"/>
            <a:ext cx="1248508" cy="298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0924" y="6345076"/>
            <a:ext cx="1844915" cy="43676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552592" y="489052"/>
            <a:ext cx="30948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chemeClr val="bg1"/>
                </a:solidFill>
              </a:rPr>
              <a:t>LMS</a:t>
            </a:r>
            <a:r>
              <a:rPr lang="ko-KR" altLang="en-US" sz="1100" b="1" dirty="0">
                <a:solidFill>
                  <a:schemeClr val="bg1"/>
                </a:solidFill>
              </a:rPr>
              <a:t> 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시스템 이용방법 안내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학생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)</a:t>
            </a:r>
            <a:endParaRPr lang="ko-KR" altLang="en-US" sz="11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06656" y="1931719"/>
            <a:ext cx="8656098" cy="2423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2000" b="1" dirty="0"/>
              <a:t> </a:t>
            </a:r>
            <a:r>
              <a:rPr lang="en-US" altLang="ko-KR" sz="2000" b="1" dirty="0"/>
              <a:t>-  </a:t>
            </a:r>
            <a:r>
              <a:rPr lang="ko-KR" altLang="en-US" sz="2000" dirty="0"/>
              <a:t>아이디 </a:t>
            </a:r>
            <a:r>
              <a:rPr lang="en-US" altLang="ko-KR" sz="2000" dirty="0"/>
              <a:t>: </a:t>
            </a:r>
            <a:r>
              <a:rPr lang="ko-KR" altLang="en-US" sz="2000" b="1" dirty="0"/>
              <a:t>학번</a:t>
            </a:r>
          </a:p>
          <a:p>
            <a:pPr fontAlgn="base" latinLnBrk="1">
              <a:lnSpc>
                <a:spcPct val="150000"/>
              </a:lnSpc>
            </a:pPr>
            <a:r>
              <a:rPr lang="en-US" altLang="ko-KR" sz="2000" dirty="0" smtClean="0"/>
              <a:t> </a:t>
            </a:r>
            <a:r>
              <a:rPr lang="en-US" altLang="ko-KR" sz="2000" b="1" dirty="0"/>
              <a:t>- </a:t>
            </a:r>
            <a:r>
              <a:rPr lang="en-US" altLang="ko-KR" sz="2000" dirty="0"/>
              <a:t> </a:t>
            </a:r>
            <a:r>
              <a:rPr lang="ko-KR" altLang="en-US" sz="2000" dirty="0"/>
              <a:t>초기 비밀번호 </a:t>
            </a:r>
            <a:r>
              <a:rPr lang="en-US" altLang="ko-KR" sz="2000" dirty="0"/>
              <a:t>: </a:t>
            </a:r>
            <a:r>
              <a:rPr lang="ko-KR" altLang="en-US" sz="2000" b="1" dirty="0"/>
              <a:t>학번</a:t>
            </a:r>
            <a:r>
              <a:rPr lang="en-US" altLang="ko-KR" sz="2000" b="1" dirty="0"/>
              <a:t>+</a:t>
            </a:r>
            <a:r>
              <a:rPr lang="ko-KR" altLang="en-US" sz="2000" b="1" dirty="0"/>
              <a:t>생년월일 </a:t>
            </a:r>
            <a:r>
              <a:rPr lang="en-US" altLang="ko-KR" sz="2000" b="1" dirty="0"/>
              <a:t>8</a:t>
            </a:r>
            <a:r>
              <a:rPr lang="ko-KR" altLang="en-US" sz="2000" b="1" dirty="0"/>
              <a:t>자리</a:t>
            </a:r>
            <a:r>
              <a:rPr lang="en-US" altLang="ko-KR" sz="2000" b="1" dirty="0"/>
              <a:t>(YYYYMMDD) </a:t>
            </a:r>
            <a:endParaRPr lang="en-US" altLang="ko-KR" sz="2000" b="1" dirty="0" smtClean="0"/>
          </a:p>
          <a:p>
            <a:pPr fontAlgn="base" latinLnBrk="1">
              <a:lnSpc>
                <a:spcPct val="150000"/>
              </a:lnSpc>
            </a:pPr>
            <a:endParaRPr lang="ko-KR" altLang="en-US" sz="900" b="1" dirty="0"/>
          </a:p>
          <a:p>
            <a:pPr fontAlgn="base" latinLnBrk="1">
              <a:lnSpc>
                <a:spcPct val="150000"/>
              </a:lnSpc>
            </a:pPr>
            <a:r>
              <a:rPr lang="en-US" altLang="ko-KR" sz="2000" dirty="0"/>
              <a:t>                               </a:t>
            </a:r>
            <a:r>
              <a:rPr lang="en-US" altLang="ko-KR" sz="2000" dirty="0" smtClean="0"/>
              <a:t>                            </a:t>
            </a:r>
            <a:r>
              <a:rPr lang="en-US" altLang="ko-KR" sz="1600" dirty="0" smtClean="0"/>
              <a:t>※ </a:t>
            </a:r>
            <a:r>
              <a:rPr lang="ko-KR" altLang="en-US" sz="1600" dirty="0"/>
              <a:t>종합정보시스템과 동일한 아이디와 비밀번호 </a:t>
            </a:r>
            <a:r>
              <a:rPr lang="ko-KR" altLang="en-US" sz="1600" dirty="0" smtClean="0"/>
              <a:t>사용</a:t>
            </a:r>
            <a:endParaRPr lang="en-US" altLang="ko-KR" sz="1600" dirty="0" smtClean="0"/>
          </a:p>
          <a:p>
            <a:pPr fontAlgn="base" latinLnBrk="1">
              <a:lnSpc>
                <a:spcPct val="150000"/>
              </a:lnSpc>
            </a:pPr>
            <a:r>
              <a:rPr lang="en-US" altLang="ko-KR" sz="1600" dirty="0"/>
              <a:t> </a:t>
            </a:r>
            <a:r>
              <a:rPr lang="en-US" altLang="ko-KR" sz="1600" dirty="0" smtClean="0"/>
              <a:t>                                                                        ※  </a:t>
            </a:r>
            <a:r>
              <a:rPr lang="ko-KR" altLang="en-US" sz="1600" dirty="0" smtClean="0"/>
              <a:t>반드시 안전한 비밀번호로 변경 후 사용하세요</a:t>
            </a:r>
            <a:r>
              <a:rPr lang="en-US" altLang="ko-KR" sz="1600" dirty="0" smtClean="0"/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en-US" altLang="ko-KR" sz="1600" dirty="0"/>
              <a:t> </a:t>
            </a:r>
            <a:r>
              <a:rPr lang="en-US" altLang="ko-KR" sz="1600" dirty="0" smtClean="0"/>
              <a:t>                                                                        ※  </a:t>
            </a:r>
            <a:r>
              <a:rPr lang="ko-KR" altLang="en-US" sz="1600" dirty="0" smtClean="0"/>
              <a:t>비밀번호 </a:t>
            </a:r>
            <a:r>
              <a:rPr lang="ko-KR" altLang="en-US" sz="1600" dirty="0" err="1" smtClean="0"/>
              <a:t>분실시</a:t>
            </a:r>
            <a:r>
              <a:rPr lang="ko-KR" altLang="en-US" sz="1600" dirty="0" smtClean="0"/>
              <a:t> 종합정보시스템에서 초기화 가능</a:t>
            </a:r>
            <a:endParaRPr lang="en-US" altLang="ko-KR" sz="1600" dirty="0" smtClean="0"/>
          </a:p>
        </p:txBody>
      </p:sp>
      <p:sp>
        <p:nvSpPr>
          <p:cNvPr id="13" name="모서리가 둥근 직사각형 12"/>
          <p:cNvSpPr/>
          <p:nvPr/>
        </p:nvSpPr>
        <p:spPr>
          <a:xfrm>
            <a:off x="266700" y="1069551"/>
            <a:ext cx="9372600" cy="668215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dirty="0" smtClean="0"/>
              <a:t>LMS </a:t>
            </a:r>
            <a:r>
              <a:rPr lang="ko-KR" altLang="en-US" sz="2000" b="1" dirty="0" smtClean="0"/>
              <a:t>로그인 하기</a:t>
            </a:r>
            <a:endParaRPr lang="ko-KR" altLang="en-US" sz="2000" b="1" dirty="0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" y="3223808"/>
            <a:ext cx="4126593" cy="3229746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1512278" y="5273058"/>
            <a:ext cx="641838" cy="28135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9597" y="4376309"/>
            <a:ext cx="4736853" cy="1462079"/>
          </a:xfrm>
          <a:prstGeom prst="rect">
            <a:avLst/>
          </a:prstGeom>
        </p:spPr>
      </p:pic>
      <p:cxnSp>
        <p:nvCxnSpPr>
          <p:cNvPr id="3" name="직선 화살표 연결선 2"/>
          <p:cNvCxnSpPr/>
          <p:nvPr/>
        </p:nvCxnSpPr>
        <p:spPr>
          <a:xfrm flipH="1">
            <a:off x="2215662" y="4174424"/>
            <a:ext cx="2177631" cy="117584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264088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1FC47A64-90B2-4C5A-90D5-B414ED692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6910754" cy="595992"/>
          </a:xfrm>
        </p:spPr>
        <p:txBody>
          <a:bodyPr>
            <a:normAutofit fontScale="90000"/>
          </a:bodyPr>
          <a:lstStyle/>
          <a:p>
            <a:r>
              <a:rPr lang="en-US" altLang="ko-KR" dirty="0"/>
              <a:t>1</a:t>
            </a:r>
            <a:r>
              <a:rPr lang="en-US" altLang="ko-KR" dirty="0" smtClean="0"/>
              <a:t>. LMS </a:t>
            </a:r>
            <a:r>
              <a:rPr lang="ko-KR" altLang="en-US" dirty="0" smtClean="0"/>
              <a:t>로그인 </a:t>
            </a:r>
            <a:r>
              <a:rPr lang="en-US" altLang="ko-KR" dirty="0" smtClean="0"/>
              <a:t>&amp; </a:t>
            </a:r>
            <a:r>
              <a:rPr lang="ko-KR" altLang="en-US" dirty="0" smtClean="0"/>
              <a:t>강의실 접속하기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7508631" y="536330"/>
            <a:ext cx="2259623" cy="184639"/>
          </a:xfrm>
          <a:prstGeom prst="rect">
            <a:avLst/>
          </a:prstGeom>
          <a:solidFill>
            <a:srgbClr val="4454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/>
        </p:nvSpPr>
        <p:spPr>
          <a:xfrm>
            <a:off x="694597" y="2165829"/>
            <a:ext cx="123092" cy="140677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8528538" y="6453554"/>
            <a:ext cx="1248508" cy="298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0924" y="6345076"/>
            <a:ext cx="1844915" cy="43676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552592" y="489052"/>
            <a:ext cx="30948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chemeClr val="bg1"/>
                </a:solidFill>
              </a:rPr>
              <a:t>LMS</a:t>
            </a:r>
            <a:r>
              <a:rPr lang="ko-KR" altLang="en-US" sz="1100" b="1" dirty="0">
                <a:solidFill>
                  <a:schemeClr val="bg1"/>
                </a:solidFill>
              </a:rPr>
              <a:t> 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시스템 이용방법 안내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학생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)</a:t>
            </a:r>
            <a:endParaRPr lang="ko-KR" altLang="en-US" sz="11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06656" y="1931719"/>
            <a:ext cx="8656098" cy="1431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2000" dirty="0" smtClean="0"/>
              <a:t>강의실  </a:t>
            </a:r>
            <a:r>
              <a:rPr lang="en-US" altLang="ko-KR" sz="2000" dirty="0" smtClean="0"/>
              <a:t>&gt;  To-Do List </a:t>
            </a:r>
            <a:r>
              <a:rPr lang="ko-KR" altLang="en-US" sz="2000" dirty="0" smtClean="0"/>
              <a:t>에서 수행할 </a:t>
            </a:r>
            <a:r>
              <a:rPr lang="ko-KR" altLang="en-US" sz="2000" dirty="0" err="1" smtClean="0"/>
              <a:t>학습요소</a:t>
            </a:r>
            <a:r>
              <a:rPr lang="ko-KR" altLang="en-US" sz="2000" dirty="0" smtClean="0"/>
              <a:t> </a:t>
            </a:r>
            <a:r>
              <a:rPr lang="en-US" altLang="ko-KR" sz="2000" dirty="0" smtClean="0"/>
              <a:t>(</a:t>
            </a:r>
            <a:r>
              <a:rPr lang="ko-KR" altLang="en-US" sz="2000" dirty="0" err="1" smtClean="0"/>
              <a:t>강의영상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과제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시험 등</a:t>
            </a:r>
            <a:r>
              <a:rPr lang="en-US" altLang="ko-KR" sz="2000" dirty="0" smtClean="0"/>
              <a:t>)</a:t>
            </a:r>
            <a:r>
              <a:rPr lang="ko-KR" altLang="en-US" sz="2000" dirty="0" smtClean="0"/>
              <a:t>를 클릭</a:t>
            </a:r>
            <a:endParaRPr lang="en-US" altLang="ko-KR" sz="2000" dirty="0" smtClean="0"/>
          </a:p>
          <a:p>
            <a:pPr fontAlgn="base" latinLnBrk="1">
              <a:lnSpc>
                <a:spcPct val="150000"/>
              </a:lnSpc>
            </a:pPr>
            <a:r>
              <a:rPr lang="en-US" altLang="ko-KR" dirty="0">
                <a:solidFill>
                  <a:schemeClr val="accent2"/>
                </a:solidFill>
              </a:rPr>
              <a:t> </a:t>
            </a:r>
            <a:r>
              <a:rPr lang="en-US" altLang="ko-KR" dirty="0" smtClean="0">
                <a:solidFill>
                  <a:schemeClr val="accent2"/>
                </a:solidFill>
              </a:rPr>
              <a:t>                                                                             OR</a:t>
            </a:r>
            <a:endParaRPr lang="en-US" altLang="ko-KR" dirty="0" smtClean="0"/>
          </a:p>
          <a:p>
            <a:pPr fontAlgn="base" latinLnBrk="1">
              <a:lnSpc>
                <a:spcPct val="150000"/>
              </a:lnSpc>
            </a:pPr>
            <a:r>
              <a:rPr lang="ko-KR" altLang="en-US" sz="2000" dirty="0" smtClean="0"/>
              <a:t>                   화면 하단의 수강하고자 하는 </a:t>
            </a:r>
            <a:r>
              <a:rPr lang="ko-KR" altLang="en-US" sz="2000" dirty="0" err="1" smtClean="0"/>
              <a:t>강좌명이</a:t>
            </a:r>
            <a:r>
              <a:rPr lang="ko-KR" altLang="en-US" sz="2000" dirty="0" smtClean="0"/>
              <a:t> 적힌 강의실 아이콘 클릭</a:t>
            </a:r>
            <a:endParaRPr lang="en-US" altLang="ko-KR" sz="2000" dirty="0" smtClean="0"/>
          </a:p>
        </p:txBody>
      </p:sp>
      <p:sp>
        <p:nvSpPr>
          <p:cNvPr id="13" name="모서리가 둥근 직사각형 12"/>
          <p:cNvSpPr/>
          <p:nvPr/>
        </p:nvSpPr>
        <p:spPr>
          <a:xfrm>
            <a:off x="266700" y="1069551"/>
            <a:ext cx="9372600" cy="668215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/>
              <a:t>강의실 접속하기</a:t>
            </a:r>
            <a:endParaRPr lang="ko-KR" altLang="en-US" sz="2000" b="1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3669" y="3472784"/>
            <a:ext cx="5453706" cy="2980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063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4294967295"/>
          </p:nvPr>
        </p:nvSpPr>
        <p:spPr>
          <a:xfrm>
            <a:off x="7557315" y="555498"/>
            <a:ext cx="2066926" cy="161925"/>
          </a:xfrm>
        </p:spPr>
        <p:txBody>
          <a:bodyPr>
            <a:normAutofit fontScale="25000" lnSpcReduction="20000"/>
          </a:bodyPr>
          <a:lstStyle/>
          <a:p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-1" y="0"/>
            <a:ext cx="9908931" cy="6858000"/>
          </a:xfrm>
          <a:prstGeom prst="rect">
            <a:avLst/>
          </a:prstGeom>
        </p:spPr>
      </p:pic>
      <p:sp>
        <p:nvSpPr>
          <p:cNvPr id="13" name="모서리가 둥근 직사각형 12"/>
          <p:cNvSpPr/>
          <p:nvPr/>
        </p:nvSpPr>
        <p:spPr>
          <a:xfrm>
            <a:off x="2870288" y="4185139"/>
            <a:ext cx="4339404" cy="430824"/>
          </a:xfrm>
          <a:prstGeom prst="roundRect">
            <a:avLst/>
          </a:prstGeom>
          <a:solidFill>
            <a:schemeClr val="accent4"/>
          </a:solidFill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870288" y="3651431"/>
            <a:ext cx="623854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altLang="ko-KR" sz="2000" dirty="0" smtClean="0"/>
              <a:t> LMS </a:t>
            </a:r>
            <a:r>
              <a:rPr lang="ko-KR" altLang="en-US" sz="2000" dirty="0" smtClean="0"/>
              <a:t>로그인 </a:t>
            </a:r>
            <a:r>
              <a:rPr lang="en-US" altLang="ko-KR" sz="2000" dirty="0" smtClean="0"/>
              <a:t>&amp; </a:t>
            </a:r>
            <a:r>
              <a:rPr lang="ko-KR" altLang="en-US" sz="2000" dirty="0" smtClean="0"/>
              <a:t>온라인 강의실 접속</a:t>
            </a:r>
            <a:endParaRPr lang="en-US" altLang="ko-KR" sz="2000" dirty="0" smtClean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2000" b="1" dirty="0" smtClean="0">
                <a:solidFill>
                  <a:schemeClr val="bg1"/>
                </a:solidFill>
              </a:rPr>
              <a:t> 강의 수강하기</a:t>
            </a:r>
            <a:endParaRPr lang="en-US" altLang="ko-KR" sz="2000" b="1" dirty="0" smtClean="0">
              <a:solidFill>
                <a:schemeClr val="bg1"/>
              </a:solidFill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2000" dirty="0" smtClean="0"/>
              <a:t> 나의 수업 </a:t>
            </a:r>
            <a:r>
              <a:rPr lang="ko-KR" altLang="en-US" sz="2000" dirty="0" err="1" smtClean="0"/>
              <a:t>진도현황</a:t>
            </a:r>
            <a:r>
              <a:rPr lang="ko-KR" altLang="en-US" sz="2000" dirty="0" smtClean="0"/>
              <a:t> 확인</a:t>
            </a:r>
            <a:endParaRPr lang="en-US" altLang="ko-KR" sz="2000" dirty="0" smtClean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2000" dirty="0" smtClean="0"/>
              <a:t> 퀴즈</a:t>
            </a:r>
            <a:r>
              <a:rPr lang="en-US" altLang="ko-KR" sz="2000" dirty="0" smtClean="0"/>
              <a:t>/</a:t>
            </a:r>
            <a:r>
              <a:rPr lang="ko-KR" altLang="en-US" sz="2000" dirty="0" smtClean="0"/>
              <a:t>시험 응시</a:t>
            </a:r>
            <a:endParaRPr lang="en-US" altLang="ko-KR" sz="2000" dirty="0" smtClean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altLang="ko-KR" sz="2000" dirty="0" smtClean="0"/>
              <a:t> LMS </a:t>
            </a:r>
            <a:r>
              <a:rPr lang="ko-KR" altLang="en-US" sz="2000" dirty="0" smtClean="0"/>
              <a:t>이용 시 유의사항</a:t>
            </a:r>
            <a:endParaRPr lang="ko-KR" altLang="en-US" sz="2000" dirty="0"/>
          </a:p>
        </p:txBody>
      </p:sp>
      <p:sp>
        <p:nvSpPr>
          <p:cNvPr id="10" name="직사각형 9"/>
          <p:cNvSpPr/>
          <p:nvPr/>
        </p:nvSpPr>
        <p:spPr>
          <a:xfrm>
            <a:off x="25710" y="1399028"/>
            <a:ext cx="9880290" cy="1446491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/>
            </a:pPr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25710" y="1793286"/>
            <a:ext cx="95022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lang="ko-KR"/>
            </a:pPr>
            <a:r>
              <a:rPr lang="ko-KR" altLang="en-US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온라인 강의 </a:t>
            </a:r>
            <a:r>
              <a:rPr lang="ko-KR" altLang="en-US" sz="3600" dirty="0" err="1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수강방법</a:t>
            </a:r>
            <a:r>
              <a:rPr lang="ko-KR" altLang="en-US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안내</a:t>
            </a:r>
            <a:endParaRPr lang="ko-KR" altLang="en-US" sz="3600" dirty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9326" y="6192402"/>
            <a:ext cx="1844915" cy="436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683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1FC47A64-90B2-4C5A-90D5-B414ED692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6910754" cy="595992"/>
          </a:xfrm>
        </p:spPr>
        <p:txBody>
          <a:bodyPr>
            <a:normAutofit fontScale="90000"/>
          </a:bodyPr>
          <a:lstStyle/>
          <a:p>
            <a:r>
              <a:rPr lang="en-US" altLang="ko-KR" dirty="0"/>
              <a:t>2</a:t>
            </a:r>
            <a:r>
              <a:rPr lang="en-US" altLang="ko-KR" dirty="0" smtClean="0"/>
              <a:t>. </a:t>
            </a:r>
            <a:r>
              <a:rPr lang="ko-KR" altLang="en-US" dirty="0" smtClean="0"/>
              <a:t>강의 수강하기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7508631" y="536330"/>
            <a:ext cx="2259623" cy="184639"/>
          </a:xfrm>
          <a:prstGeom prst="rect">
            <a:avLst/>
          </a:prstGeom>
          <a:solidFill>
            <a:srgbClr val="4454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/>
        </p:nvSpPr>
        <p:spPr>
          <a:xfrm>
            <a:off x="694597" y="2165829"/>
            <a:ext cx="123092" cy="140677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8528538" y="6453554"/>
            <a:ext cx="1248508" cy="298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0924" y="6345076"/>
            <a:ext cx="1844915" cy="43676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552592" y="489052"/>
            <a:ext cx="30948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chemeClr val="bg1"/>
                </a:solidFill>
              </a:rPr>
              <a:t>LMS</a:t>
            </a:r>
            <a:r>
              <a:rPr lang="ko-KR" altLang="en-US" sz="1100" b="1" dirty="0">
                <a:solidFill>
                  <a:schemeClr val="bg1"/>
                </a:solidFill>
              </a:rPr>
              <a:t> 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시스템 이용방법 안내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학생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)</a:t>
            </a:r>
            <a:endParaRPr lang="ko-KR" altLang="en-US" sz="11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06656" y="1931719"/>
            <a:ext cx="8656098" cy="5037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2000" dirty="0" smtClean="0"/>
              <a:t>강의홈에서는 과목의 종합 정보를 확인할 수 있음</a:t>
            </a:r>
            <a:r>
              <a:rPr lang="en-US" altLang="ko-KR" sz="2000" dirty="0" smtClean="0"/>
              <a:t>.</a:t>
            </a:r>
          </a:p>
        </p:txBody>
      </p:sp>
      <p:sp>
        <p:nvSpPr>
          <p:cNvPr id="13" name="모서리가 둥근 직사각형 12"/>
          <p:cNvSpPr/>
          <p:nvPr/>
        </p:nvSpPr>
        <p:spPr>
          <a:xfrm>
            <a:off x="266700" y="1069551"/>
            <a:ext cx="9372600" cy="668215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/>
              <a:t>강의실 입장 </a:t>
            </a:r>
            <a:r>
              <a:rPr lang="en-US" altLang="ko-KR" sz="2000" b="1" dirty="0" smtClean="0"/>
              <a:t>(</a:t>
            </a:r>
            <a:r>
              <a:rPr lang="ko-KR" altLang="en-US" sz="2000" b="1" dirty="0" err="1" smtClean="0"/>
              <a:t>강의홈</a:t>
            </a:r>
            <a:r>
              <a:rPr lang="en-US" altLang="ko-KR" sz="2000" b="1" dirty="0" smtClean="0"/>
              <a:t>)</a:t>
            </a:r>
            <a:endParaRPr lang="ko-KR" altLang="en-US" sz="2000" b="1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0079" y="2670153"/>
            <a:ext cx="6646195" cy="240761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650080" y="5138418"/>
            <a:ext cx="86560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fontAlgn="base" latinLnBrk="1">
              <a:lnSpc>
                <a:spcPct val="150000"/>
              </a:lnSpc>
              <a:buAutoNum type="arabicParenBoth"/>
            </a:pPr>
            <a:r>
              <a:rPr lang="ko-KR" altLang="en-US" sz="1600" dirty="0" err="1" smtClean="0"/>
              <a:t>강의홈</a:t>
            </a:r>
            <a:r>
              <a:rPr lang="ko-KR" altLang="en-US" sz="1600" dirty="0" smtClean="0"/>
              <a:t> 메인 화면에서 출결 요약정보 제공</a:t>
            </a:r>
            <a:endParaRPr lang="en-US" altLang="ko-KR" sz="1600" dirty="0" smtClean="0"/>
          </a:p>
          <a:p>
            <a:pPr marL="457200" indent="-457200" fontAlgn="base" latinLnBrk="1">
              <a:lnSpc>
                <a:spcPct val="150000"/>
              </a:lnSpc>
              <a:buAutoNum type="arabicParenBoth"/>
            </a:pPr>
            <a:r>
              <a:rPr lang="ko-KR" altLang="en-US" sz="1600" dirty="0" smtClean="0"/>
              <a:t>현재 기준 출석 및 제출 가능한 </a:t>
            </a:r>
            <a:r>
              <a:rPr lang="ko-KR" altLang="en-US" sz="1600" dirty="0" err="1" smtClean="0"/>
              <a:t>학습요소</a:t>
            </a:r>
            <a:r>
              <a:rPr lang="ko-KR" altLang="en-US" sz="1600" dirty="0" smtClean="0"/>
              <a:t> 확인 가능</a:t>
            </a:r>
            <a:endParaRPr lang="en-US" altLang="ko-KR" sz="1600" dirty="0" smtClean="0"/>
          </a:p>
          <a:p>
            <a:pPr marL="457200" indent="-457200" fontAlgn="base" latinLnBrk="1">
              <a:lnSpc>
                <a:spcPct val="150000"/>
              </a:lnSpc>
              <a:buAutoNum type="arabicParenBoth"/>
            </a:pPr>
            <a:r>
              <a:rPr lang="ko-KR" altLang="en-US" sz="1600" dirty="0" smtClean="0"/>
              <a:t>미완료된 </a:t>
            </a:r>
            <a:r>
              <a:rPr lang="ko-KR" altLang="en-US" sz="1600" dirty="0" err="1" smtClean="0"/>
              <a:t>학습요소는</a:t>
            </a:r>
            <a:r>
              <a:rPr lang="ko-KR" altLang="en-US" sz="1600" dirty="0" smtClean="0"/>
              <a:t> </a:t>
            </a:r>
            <a:r>
              <a:rPr lang="en-US" altLang="ko-KR" sz="1600" dirty="0" smtClean="0"/>
              <a:t>[</a:t>
            </a:r>
            <a:r>
              <a:rPr lang="ko-KR" altLang="en-US" sz="1600" dirty="0" err="1" smtClean="0"/>
              <a:t>학습시작</a:t>
            </a:r>
            <a:r>
              <a:rPr lang="en-US" altLang="ko-KR" sz="1600" dirty="0" smtClean="0"/>
              <a:t>] </a:t>
            </a:r>
            <a:r>
              <a:rPr lang="ko-KR" altLang="en-US" sz="1600" dirty="0" smtClean="0"/>
              <a:t>버튼을 클릭해 학습 진행 가능</a:t>
            </a:r>
            <a:endParaRPr lang="en-US" altLang="ko-KR" sz="1600" dirty="0" smtClean="0"/>
          </a:p>
        </p:txBody>
      </p:sp>
    </p:spTree>
    <p:extLst>
      <p:ext uri="{BB962C8B-B14F-4D97-AF65-F5344CB8AC3E}">
        <p14:creationId xmlns:p14="http://schemas.microsoft.com/office/powerpoint/2010/main" val="507380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1FC47A64-90B2-4C5A-90D5-B414ED692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6910754" cy="595992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강의 수강하기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7508631" y="536330"/>
            <a:ext cx="2259623" cy="184639"/>
          </a:xfrm>
          <a:prstGeom prst="rect">
            <a:avLst/>
          </a:prstGeom>
          <a:solidFill>
            <a:srgbClr val="4454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8528538" y="6453554"/>
            <a:ext cx="1248508" cy="298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0924" y="6345076"/>
            <a:ext cx="1844915" cy="43676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552592" y="489052"/>
            <a:ext cx="30948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chemeClr val="bg1"/>
                </a:solidFill>
              </a:rPr>
              <a:t>LMS</a:t>
            </a:r>
            <a:r>
              <a:rPr lang="ko-KR" altLang="en-US" sz="1100" b="1" dirty="0">
                <a:solidFill>
                  <a:schemeClr val="bg1"/>
                </a:solidFill>
              </a:rPr>
              <a:t> 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시스템 이용방법 안내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학생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)</a:t>
            </a:r>
            <a:endParaRPr lang="ko-KR" altLang="en-US" sz="1100" b="1" dirty="0">
              <a:solidFill>
                <a:schemeClr val="bg1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266700" y="1069551"/>
            <a:ext cx="9372600" cy="66821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강의실 내 주요 메뉴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1826" y="1846244"/>
            <a:ext cx="2387474" cy="4469484"/>
          </a:xfrm>
          <a:prstGeom prst="rect">
            <a:avLst/>
          </a:prstGeom>
        </p:spPr>
      </p:pic>
      <p:sp>
        <p:nvSpPr>
          <p:cNvPr id="15" name="모서리가 둥근 직사각형 14"/>
          <p:cNvSpPr/>
          <p:nvPr/>
        </p:nvSpPr>
        <p:spPr>
          <a:xfrm>
            <a:off x="372411" y="1968999"/>
            <a:ext cx="2749062" cy="668215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강의안 및 공지 확인</a:t>
            </a:r>
            <a:endParaRPr lang="ko-KR" altLang="en-US" dirty="0"/>
          </a:p>
        </p:txBody>
      </p:sp>
      <p:sp>
        <p:nvSpPr>
          <p:cNvPr id="16" name="모서리가 둥근 직사각형 15"/>
          <p:cNvSpPr/>
          <p:nvPr/>
        </p:nvSpPr>
        <p:spPr>
          <a:xfrm>
            <a:off x="3514475" y="1981991"/>
            <a:ext cx="2749062" cy="668215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  강의 수강</a:t>
            </a:r>
            <a:r>
              <a:rPr lang="en-US" altLang="ko-KR" dirty="0" smtClean="0"/>
              <a:t>(</a:t>
            </a:r>
            <a:r>
              <a:rPr lang="ko-KR" altLang="en-US" dirty="0" smtClean="0"/>
              <a:t>출석</a:t>
            </a:r>
            <a:r>
              <a:rPr lang="en-US" altLang="ko-KR" dirty="0" smtClean="0"/>
              <a:t>)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★</a:t>
            </a:r>
            <a:endParaRPr lang="ko-KR" altLang="en-US" dirty="0"/>
          </a:p>
        </p:txBody>
      </p:sp>
      <p:sp>
        <p:nvSpPr>
          <p:cNvPr id="17" name="모서리가 둥근 직사각형 16"/>
          <p:cNvSpPr/>
          <p:nvPr/>
        </p:nvSpPr>
        <p:spPr>
          <a:xfrm>
            <a:off x="3514475" y="4269876"/>
            <a:ext cx="2749062" cy="66821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기타 게시판 활용</a:t>
            </a:r>
            <a:endParaRPr lang="ko-KR" altLang="en-US" dirty="0"/>
          </a:p>
        </p:txBody>
      </p:sp>
      <p:sp>
        <p:nvSpPr>
          <p:cNvPr id="18" name="모서리가 둥근 직사각형 17"/>
          <p:cNvSpPr/>
          <p:nvPr/>
        </p:nvSpPr>
        <p:spPr>
          <a:xfrm>
            <a:off x="372411" y="4256884"/>
            <a:ext cx="2749062" cy="66821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  나의 </a:t>
            </a:r>
            <a:r>
              <a:rPr lang="ko-KR" altLang="en-US" dirty="0" err="1" smtClean="0"/>
              <a:t>학습현황</a:t>
            </a:r>
            <a:r>
              <a:rPr lang="ko-KR" altLang="en-US" dirty="0" smtClean="0"/>
              <a:t> 확인 </a:t>
            </a:r>
            <a:r>
              <a:rPr lang="en-US" altLang="ko-KR" dirty="0">
                <a:latin typeface="맑은 고딕" panose="020B0503020000020004" pitchFamily="50" charset="-127"/>
              </a:rPr>
              <a:t>★</a:t>
            </a:r>
            <a:endParaRPr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471465" y="2862278"/>
            <a:ext cx="16802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dirty="0" smtClean="0"/>
              <a:t>강의계획서</a:t>
            </a:r>
            <a:endParaRPr lang="en-US" altLang="ko-KR" dirty="0" smtClean="0"/>
          </a:p>
          <a:p>
            <a:pPr marL="285750" indent="-285750">
              <a:buFontTx/>
              <a:buChar char="-"/>
            </a:pPr>
            <a:r>
              <a:rPr lang="ko-KR" altLang="en-US" dirty="0" smtClean="0"/>
              <a:t>과목 공지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★</a:t>
            </a:r>
            <a:endParaRPr lang="ko-KR" alt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3604364" y="2796507"/>
            <a:ext cx="331372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dirty="0" smtClean="0"/>
              <a:t>강의 영상 수강</a:t>
            </a:r>
            <a:endParaRPr lang="en-US" altLang="ko-KR" dirty="0" smtClean="0"/>
          </a:p>
          <a:p>
            <a:pPr marL="285750" indent="-285750">
              <a:buFontTx/>
              <a:buChar char="-"/>
            </a:pPr>
            <a:r>
              <a:rPr lang="ko-KR" altLang="en-US" dirty="0" smtClean="0"/>
              <a:t>자료 다운로드</a:t>
            </a:r>
            <a:endParaRPr lang="en-US" altLang="ko-KR" dirty="0" smtClean="0"/>
          </a:p>
          <a:p>
            <a:pPr marL="285750" indent="-285750">
              <a:buFontTx/>
              <a:buChar char="-"/>
            </a:pPr>
            <a:r>
              <a:rPr lang="ko-KR" altLang="en-US" dirty="0" smtClean="0"/>
              <a:t>과제</a:t>
            </a:r>
            <a:r>
              <a:rPr lang="en-US" altLang="ko-KR" dirty="0" smtClean="0"/>
              <a:t>/</a:t>
            </a:r>
            <a:r>
              <a:rPr lang="ko-KR" altLang="en-US" dirty="0" smtClean="0"/>
              <a:t>토론 등 제출</a:t>
            </a:r>
            <a:endParaRPr lang="en-US" altLang="ko-KR" dirty="0" smtClean="0"/>
          </a:p>
          <a:p>
            <a:pPr marL="285750" indent="-285750">
              <a:buFontTx/>
              <a:buChar char="-"/>
            </a:pPr>
            <a:r>
              <a:rPr lang="ko-KR" altLang="en-US" dirty="0" smtClean="0"/>
              <a:t>퀴즈</a:t>
            </a:r>
            <a:r>
              <a:rPr lang="en-US" altLang="ko-KR" dirty="0" smtClean="0"/>
              <a:t>/</a:t>
            </a:r>
            <a:r>
              <a:rPr lang="ko-KR" altLang="en-US" dirty="0" smtClean="0"/>
              <a:t>시험 응시 및 답안 제출</a:t>
            </a:r>
            <a:endParaRPr lang="ko-KR" alt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3604364" y="5096751"/>
            <a:ext cx="22300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-    </a:t>
            </a:r>
            <a:r>
              <a:rPr lang="ko-KR" altLang="en-US" dirty="0" smtClean="0"/>
              <a:t>자료실</a:t>
            </a:r>
            <a:endParaRPr lang="en-US" altLang="ko-KR" dirty="0" smtClean="0"/>
          </a:p>
          <a:p>
            <a:pPr marL="285750" indent="-285750">
              <a:buFontTx/>
              <a:buChar char="-"/>
            </a:pPr>
            <a:r>
              <a:rPr lang="ko-KR" altLang="en-US" dirty="0" smtClean="0"/>
              <a:t>질문답변</a:t>
            </a:r>
            <a:r>
              <a:rPr lang="en-US" altLang="ko-KR" dirty="0" smtClean="0"/>
              <a:t>(</a:t>
            </a:r>
            <a:r>
              <a:rPr lang="ko-KR" altLang="en-US" dirty="0" smtClean="0"/>
              <a:t>피드백</a:t>
            </a:r>
            <a:r>
              <a:rPr lang="en-US" altLang="ko-KR" dirty="0" smtClean="0"/>
              <a:t>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71465" y="5128406"/>
            <a:ext cx="24785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dirty="0" smtClean="0"/>
              <a:t>상세 출석 현황 확인</a:t>
            </a:r>
            <a:endParaRPr lang="en-US" altLang="ko-KR" dirty="0" smtClean="0"/>
          </a:p>
        </p:txBody>
      </p:sp>
      <p:sp>
        <p:nvSpPr>
          <p:cNvPr id="23" name="TextBox 22"/>
          <p:cNvSpPr txBox="1"/>
          <p:nvPr/>
        </p:nvSpPr>
        <p:spPr>
          <a:xfrm>
            <a:off x="546165" y="6251226"/>
            <a:ext cx="63161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solidFill>
                  <a:srgbClr val="FF0000"/>
                </a:solidFill>
              </a:rPr>
              <a:t>* </a:t>
            </a:r>
            <a:r>
              <a:rPr lang="ko-KR" altLang="en-US" sz="1600" dirty="0" err="1" smtClean="0">
                <a:solidFill>
                  <a:srgbClr val="FF0000"/>
                </a:solidFill>
              </a:rPr>
              <a:t>메뉴별</a:t>
            </a:r>
            <a:r>
              <a:rPr lang="ko-KR" altLang="en-US" sz="1600" dirty="0" smtClean="0">
                <a:solidFill>
                  <a:srgbClr val="FF0000"/>
                </a:solidFill>
              </a:rPr>
              <a:t> 자세한 이용안내는 </a:t>
            </a:r>
            <a:r>
              <a:rPr lang="en-US" altLang="ko-KR" sz="1600" dirty="0" smtClean="0">
                <a:solidFill>
                  <a:srgbClr val="FF0000"/>
                </a:solidFill>
              </a:rPr>
              <a:t>LMS </a:t>
            </a:r>
            <a:r>
              <a:rPr lang="ko-KR" altLang="en-US" sz="1600" dirty="0" smtClean="0">
                <a:solidFill>
                  <a:srgbClr val="FF0000"/>
                </a:solidFill>
              </a:rPr>
              <a:t>공지사항 게시판 </a:t>
            </a:r>
            <a:r>
              <a:rPr lang="en-US" altLang="ko-KR" sz="1600" dirty="0" smtClean="0">
                <a:solidFill>
                  <a:srgbClr val="FF0000"/>
                </a:solidFill>
              </a:rPr>
              <a:t>[</a:t>
            </a:r>
            <a:r>
              <a:rPr lang="ko-KR" altLang="en-US" sz="1600" dirty="0" smtClean="0">
                <a:solidFill>
                  <a:srgbClr val="FF0000"/>
                </a:solidFill>
              </a:rPr>
              <a:t>학생 매뉴얼</a:t>
            </a:r>
            <a:r>
              <a:rPr lang="en-US" altLang="ko-KR" sz="1600" dirty="0" smtClean="0">
                <a:solidFill>
                  <a:srgbClr val="FF0000"/>
                </a:solidFill>
              </a:rPr>
              <a:t>]</a:t>
            </a:r>
            <a:r>
              <a:rPr lang="ko-KR" altLang="en-US" sz="1600" dirty="0" smtClean="0">
                <a:solidFill>
                  <a:srgbClr val="FF0000"/>
                </a:solidFill>
              </a:rPr>
              <a:t> 참조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7666893" y="2590800"/>
            <a:ext cx="1151792" cy="671145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7669827" y="2817993"/>
            <a:ext cx="1158386" cy="23152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7666893" y="3502443"/>
            <a:ext cx="1151792" cy="427718"/>
          </a:xfrm>
          <a:prstGeom prst="rect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7660299" y="5096751"/>
            <a:ext cx="1404570" cy="231528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546165" y="5909884"/>
            <a:ext cx="416652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/>
              <a:t>* </a:t>
            </a:r>
            <a:r>
              <a:rPr lang="ko-KR" altLang="en-US" sz="1600" dirty="0" smtClean="0"/>
              <a:t>최종 성적확인은 종합정보시스템에서 가능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813117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1FC47A64-90B2-4C5A-90D5-B414ED692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6910754" cy="595992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강의 수강하기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7508631" y="536330"/>
            <a:ext cx="2259623" cy="184639"/>
          </a:xfrm>
          <a:prstGeom prst="rect">
            <a:avLst/>
          </a:prstGeom>
          <a:solidFill>
            <a:srgbClr val="4454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8528538" y="6453554"/>
            <a:ext cx="1248508" cy="298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0924" y="6345076"/>
            <a:ext cx="1844915" cy="43676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552592" y="489052"/>
            <a:ext cx="30948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chemeClr val="bg1"/>
                </a:solidFill>
              </a:rPr>
              <a:t>LMS</a:t>
            </a:r>
            <a:r>
              <a:rPr lang="ko-KR" altLang="en-US" sz="1100" b="1" dirty="0">
                <a:solidFill>
                  <a:schemeClr val="bg1"/>
                </a:solidFill>
              </a:rPr>
              <a:t> 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시스템 이용방법 안내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학생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)</a:t>
            </a:r>
            <a:endParaRPr lang="ko-KR" altLang="en-US" sz="1100" b="1" dirty="0">
              <a:solidFill>
                <a:schemeClr val="bg1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266700" y="1069551"/>
            <a:ext cx="9372600" cy="66821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강의실 내 주요 메뉴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1826" y="1846244"/>
            <a:ext cx="2387474" cy="4469484"/>
          </a:xfrm>
          <a:prstGeom prst="rect">
            <a:avLst/>
          </a:prstGeom>
        </p:spPr>
      </p:pic>
      <p:sp>
        <p:nvSpPr>
          <p:cNvPr id="15" name="모서리가 둥근 직사각형 14"/>
          <p:cNvSpPr/>
          <p:nvPr/>
        </p:nvSpPr>
        <p:spPr>
          <a:xfrm>
            <a:off x="372411" y="1968999"/>
            <a:ext cx="2749062" cy="668215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강의안 및 공지 확인</a:t>
            </a:r>
            <a:endParaRPr lang="ko-KR" altLang="en-US" dirty="0"/>
          </a:p>
        </p:txBody>
      </p:sp>
      <p:sp>
        <p:nvSpPr>
          <p:cNvPr id="16" name="모서리가 둥근 직사각형 15"/>
          <p:cNvSpPr/>
          <p:nvPr/>
        </p:nvSpPr>
        <p:spPr>
          <a:xfrm>
            <a:off x="3514475" y="1981991"/>
            <a:ext cx="2749062" cy="668215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  강의 수강</a:t>
            </a:r>
            <a:r>
              <a:rPr lang="en-US" altLang="ko-KR" dirty="0" smtClean="0"/>
              <a:t>(</a:t>
            </a:r>
            <a:r>
              <a:rPr lang="ko-KR" altLang="en-US" dirty="0" smtClean="0"/>
              <a:t>출석</a:t>
            </a:r>
            <a:r>
              <a:rPr lang="en-US" altLang="ko-KR" dirty="0" smtClean="0"/>
              <a:t>)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★</a:t>
            </a:r>
            <a:endParaRPr lang="ko-KR" altLang="en-US" dirty="0"/>
          </a:p>
        </p:txBody>
      </p:sp>
      <p:sp>
        <p:nvSpPr>
          <p:cNvPr id="17" name="모서리가 둥근 직사각형 16"/>
          <p:cNvSpPr/>
          <p:nvPr/>
        </p:nvSpPr>
        <p:spPr>
          <a:xfrm>
            <a:off x="3514475" y="4269876"/>
            <a:ext cx="2749062" cy="66821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기타 게시판 활용</a:t>
            </a:r>
            <a:endParaRPr lang="ko-KR" altLang="en-US" dirty="0"/>
          </a:p>
        </p:txBody>
      </p:sp>
      <p:sp>
        <p:nvSpPr>
          <p:cNvPr id="18" name="모서리가 둥근 직사각형 17"/>
          <p:cNvSpPr/>
          <p:nvPr/>
        </p:nvSpPr>
        <p:spPr>
          <a:xfrm>
            <a:off x="372411" y="4256884"/>
            <a:ext cx="2749062" cy="66821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  나의 </a:t>
            </a:r>
            <a:r>
              <a:rPr lang="ko-KR" altLang="en-US" dirty="0" err="1" smtClean="0"/>
              <a:t>학습현황</a:t>
            </a:r>
            <a:r>
              <a:rPr lang="ko-KR" altLang="en-US" dirty="0" smtClean="0"/>
              <a:t> 확인 </a:t>
            </a:r>
            <a:r>
              <a:rPr lang="en-US" altLang="ko-KR" dirty="0">
                <a:latin typeface="맑은 고딕" panose="020B0503020000020004" pitchFamily="50" charset="-127"/>
              </a:rPr>
              <a:t>★</a:t>
            </a:r>
            <a:endParaRPr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471465" y="2862278"/>
            <a:ext cx="16802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dirty="0" smtClean="0"/>
              <a:t>강의계획서</a:t>
            </a:r>
            <a:endParaRPr lang="en-US" altLang="ko-KR" dirty="0" smtClean="0"/>
          </a:p>
          <a:p>
            <a:pPr marL="285750" indent="-285750">
              <a:buFontTx/>
              <a:buChar char="-"/>
            </a:pPr>
            <a:r>
              <a:rPr lang="ko-KR" altLang="en-US" dirty="0" smtClean="0"/>
              <a:t>과목 공지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★</a:t>
            </a:r>
            <a:endParaRPr lang="ko-KR" alt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3604364" y="2796507"/>
            <a:ext cx="331372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dirty="0" smtClean="0"/>
              <a:t>강의 영상 수강</a:t>
            </a:r>
            <a:endParaRPr lang="en-US" altLang="ko-KR" dirty="0" smtClean="0"/>
          </a:p>
          <a:p>
            <a:pPr marL="285750" indent="-285750">
              <a:buFontTx/>
              <a:buChar char="-"/>
            </a:pPr>
            <a:r>
              <a:rPr lang="ko-KR" altLang="en-US" dirty="0" smtClean="0"/>
              <a:t>자료 다운로드</a:t>
            </a:r>
            <a:endParaRPr lang="en-US" altLang="ko-KR" dirty="0" smtClean="0"/>
          </a:p>
          <a:p>
            <a:pPr marL="285750" indent="-285750">
              <a:buFontTx/>
              <a:buChar char="-"/>
            </a:pPr>
            <a:r>
              <a:rPr lang="ko-KR" altLang="en-US" dirty="0" smtClean="0"/>
              <a:t>과제</a:t>
            </a:r>
            <a:r>
              <a:rPr lang="en-US" altLang="ko-KR" dirty="0" smtClean="0"/>
              <a:t>/</a:t>
            </a:r>
            <a:r>
              <a:rPr lang="ko-KR" altLang="en-US" dirty="0" smtClean="0"/>
              <a:t>토론 등 제출</a:t>
            </a:r>
            <a:endParaRPr lang="en-US" altLang="ko-KR" dirty="0" smtClean="0"/>
          </a:p>
          <a:p>
            <a:pPr marL="285750" indent="-285750">
              <a:buFontTx/>
              <a:buChar char="-"/>
            </a:pPr>
            <a:r>
              <a:rPr lang="ko-KR" altLang="en-US" dirty="0" smtClean="0"/>
              <a:t>퀴즈</a:t>
            </a:r>
            <a:r>
              <a:rPr lang="en-US" altLang="ko-KR" dirty="0" smtClean="0"/>
              <a:t>/</a:t>
            </a:r>
            <a:r>
              <a:rPr lang="ko-KR" altLang="en-US" dirty="0" smtClean="0"/>
              <a:t>시험 응시 및 답안 제출</a:t>
            </a:r>
            <a:endParaRPr lang="ko-KR" alt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3604364" y="5096751"/>
            <a:ext cx="22300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-    </a:t>
            </a:r>
            <a:r>
              <a:rPr lang="ko-KR" altLang="en-US" dirty="0" smtClean="0"/>
              <a:t>자료실</a:t>
            </a:r>
            <a:endParaRPr lang="en-US" altLang="ko-KR" dirty="0" smtClean="0"/>
          </a:p>
          <a:p>
            <a:pPr marL="285750" indent="-285750">
              <a:buFontTx/>
              <a:buChar char="-"/>
            </a:pPr>
            <a:r>
              <a:rPr lang="ko-KR" altLang="en-US" dirty="0" smtClean="0"/>
              <a:t>질문답변</a:t>
            </a:r>
            <a:r>
              <a:rPr lang="en-US" altLang="ko-KR" dirty="0" smtClean="0"/>
              <a:t>(</a:t>
            </a:r>
            <a:r>
              <a:rPr lang="ko-KR" altLang="en-US" dirty="0" smtClean="0"/>
              <a:t>피드백</a:t>
            </a:r>
            <a:r>
              <a:rPr lang="en-US" altLang="ko-KR" dirty="0" smtClean="0"/>
              <a:t>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71465" y="5128406"/>
            <a:ext cx="24785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dirty="0" smtClean="0"/>
              <a:t>상세 출석 현황 확인</a:t>
            </a:r>
            <a:endParaRPr lang="en-US" altLang="ko-KR" dirty="0" smtClean="0"/>
          </a:p>
        </p:txBody>
      </p:sp>
      <p:sp>
        <p:nvSpPr>
          <p:cNvPr id="23" name="TextBox 22"/>
          <p:cNvSpPr txBox="1"/>
          <p:nvPr/>
        </p:nvSpPr>
        <p:spPr>
          <a:xfrm>
            <a:off x="546165" y="6251226"/>
            <a:ext cx="63161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solidFill>
                  <a:srgbClr val="FF0000"/>
                </a:solidFill>
              </a:rPr>
              <a:t>* </a:t>
            </a:r>
            <a:r>
              <a:rPr lang="ko-KR" altLang="en-US" sz="1600" dirty="0" err="1" smtClean="0">
                <a:solidFill>
                  <a:srgbClr val="FF0000"/>
                </a:solidFill>
              </a:rPr>
              <a:t>메뉴별</a:t>
            </a:r>
            <a:r>
              <a:rPr lang="ko-KR" altLang="en-US" sz="1600" dirty="0" smtClean="0">
                <a:solidFill>
                  <a:srgbClr val="FF0000"/>
                </a:solidFill>
              </a:rPr>
              <a:t> 자세한 이용안내는 </a:t>
            </a:r>
            <a:r>
              <a:rPr lang="en-US" altLang="ko-KR" sz="1600" dirty="0" smtClean="0">
                <a:solidFill>
                  <a:srgbClr val="FF0000"/>
                </a:solidFill>
              </a:rPr>
              <a:t>LMS </a:t>
            </a:r>
            <a:r>
              <a:rPr lang="ko-KR" altLang="en-US" sz="1600" dirty="0" smtClean="0">
                <a:solidFill>
                  <a:srgbClr val="FF0000"/>
                </a:solidFill>
              </a:rPr>
              <a:t>공지사항 게시판 </a:t>
            </a:r>
            <a:r>
              <a:rPr lang="en-US" altLang="ko-KR" sz="1600" dirty="0" smtClean="0">
                <a:solidFill>
                  <a:srgbClr val="FF0000"/>
                </a:solidFill>
              </a:rPr>
              <a:t>[</a:t>
            </a:r>
            <a:r>
              <a:rPr lang="ko-KR" altLang="en-US" sz="1600" dirty="0" smtClean="0">
                <a:solidFill>
                  <a:srgbClr val="FF0000"/>
                </a:solidFill>
              </a:rPr>
              <a:t>학생 매뉴얼</a:t>
            </a:r>
            <a:r>
              <a:rPr lang="en-US" altLang="ko-KR" sz="1600" dirty="0" smtClean="0">
                <a:solidFill>
                  <a:srgbClr val="FF0000"/>
                </a:solidFill>
              </a:rPr>
              <a:t>]</a:t>
            </a:r>
            <a:r>
              <a:rPr lang="ko-KR" altLang="en-US" sz="1600" dirty="0" smtClean="0">
                <a:solidFill>
                  <a:srgbClr val="FF0000"/>
                </a:solidFill>
              </a:rPr>
              <a:t> 참조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7666893" y="2590800"/>
            <a:ext cx="1151792" cy="671145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7669827" y="2817993"/>
            <a:ext cx="1158386" cy="23152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7666893" y="3502443"/>
            <a:ext cx="1151792" cy="427718"/>
          </a:xfrm>
          <a:prstGeom prst="rect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7660299" y="5096751"/>
            <a:ext cx="1404570" cy="231528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546165" y="5909884"/>
            <a:ext cx="416652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/>
              <a:t>* </a:t>
            </a:r>
            <a:r>
              <a:rPr lang="ko-KR" altLang="en-US" sz="1600" dirty="0" smtClean="0"/>
              <a:t>최종 성적확인은 종합정보시스템에서 가능</a:t>
            </a:r>
            <a:endParaRPr lang="ko-KR" altLang="en-US" sz="1600" dirty="0"/>
          </a:p>
        </p:txBody>
      </p:sp>
      <p:sp>
        <p:nvSpPr>
          <p:cNvPr id="2" name="TextBox 1"/>
          <p:cNvSpPr txBox="1"/>
          <p:nvPr/>
        </p:nvSpPr>
        <p:spPr>
          <a:xfrm>
            <a:off x="546164" y="2405375"/>
            <a:ext cx="8978835" cy="3247043"/>
          </a:xfrm>
          <a:prstGeom prst="rect">
            <a:avLst/>
          </a:prstGeom>
          <a:solidFill>
            <a:schemeClr val="bg1"/>
          </a:solidFill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endParaRPr lang="en-US" altLang="ko-KR" sz="2400" b="1" dirty="0" smtClean="0">
              <a:solidFill>
                <a:srgbClr val="FF0000"/>
              </a:solidFill>
            </a:endParaRPr>
          </a:p>
          <a:p>
            <a:pPr algn="ctr"/>
            <a:r>
              <a:rPr lang="en-US" altLang="ko-KR" sz="2800" b="1" dirty="0" smtClean="0">
                <a:solidFill>
                  <a:srgbClr val="FF0000"/>
                </a:solidFill>
              </a:rPr>
              <a:t>[</a:t>
            </a:r>
            <a:r>
              <a:rPr lang="ko-KR" altLang="en-US" sz="2800" b="1" dirty="0" smtClean="0">
                <a:solidFill>
                  <a:srgbClr val="FF0000"/>
                </a:solidFill>
              </a:rPr>
              <a:t>강의수강</a:t>
            </a:r>
            <a:r>
              <a:rPr lang="en-US" altLang="ko-KR" sz="2800" b="1" dirty="0" smtClean="0">
                <a:solidFill>
                  <a:srgbClr val="FF0000"/>
                </a:solidFill>
              </a:rPr>
              <a:t>]</a:t>
            </a:r>
            <a:r>
              <a:rPr lang="ko-KR" altLang="en-US" sz="2800" b="1" dirty="0" smtClean="0">
                <a:solidFill>
                  <a:srgbClr val="FF0000"/>
                </a:solidFill>
              </a:rPr>
              <a:t> 시 주의</a:t>
            </a:r>
            <a:endParaRPr lang="en-US" altLang="ko-KR" sz="2800" b="1" dirty="0" smtClean="0">
              <a:solidFill>
                <a:srgbClr val="FF0000"/>
              </a:solidFill>
            </a:endParaRPr>
          </a:p>
          <a:p>
            <a:endParaRPr lang="en-US" altLang="ko-KR" dirty="0"/>
          </a:p>
          <a:p>
            <a:pPr algn="ctr">
              <a:lnSpc>
                <a:spcPct val="150000"/>
              </a:lnSpc>
            </a:pPr>
            <a:r>
              <a:rPr lang="ko-KR" altLang="en-US" sz="2400" dirty="0" err="1" smtClean="0"/>
              <a:t>인정기간내</a:t>
            </a:r>
            <a:r>
              <a:rPr lang="ko-KR" altLang="en-US" sz="2400" dirty="0" smtClean="0"/>
              <a:t> </a:t>
            </a:r>
            <a:r>
              <a:rPr lang="ko-KR" altLang="en-US" sz="2400" dirty="0" err="1" smtClean="0"/>
              <a:t>주차별</a:t>
            </a:r>
            <a:r>
              <a:rPr lang="ko-KR" altLang="en-US" sz="2400" dirty="0" smtClean="0"/>
              <a:t> 생성된 학습 요소를 </a:t>
            </a:r>
            <a:r>
              <a:rPr lang="ko-KR" altLang="en-US" sz="2400" b="1" dirty="0" smtClean="0"/>
              <a:t>빠짐없이</a:t>
            </a:r>
            <a:r>
              <a:rPr lang="ko-KR" altLang="en-US" sz="2400" dirty="0" smtClean="0"/>
              <a:t> 수행하세요</a:t>
            </a:r>
            <a:r>
              <a:rPr lang="en-US" altLang="ko-KR" sz="2400" dirty="0" smtClean="0"/>
              <a:t>.</a:t>
            </a:r>
          </a:p>
          <a:p>
            <a:pPr>
              <a:lnSpc>
                <a:spcPct val="150000"/>
              </a:lnSpc>
            </a:pP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 smtClean="0"/>
              <a:t>      ※  </a:t>
            </a:r>
            <a:r>
              <a:rPr lang="ko-KR" altLang="en-US" dirty="0" err="1" smtClean="0"/>
              <a:t>강의영상</a:t>
            </a:r>
            <a:r>
              <a:rPr lang="en-US" altLang="ko-KR" dirty="0" smtClean="0"/>
              <a:t>(</a:t>
            </a:r>
            <a:r>
              <a:rPr lang="ko-KR" altLang="en-US" dirty="0" smtClean="0"/>
              <a:t>컨텐츠</a:t>
            </a:r>
            <a:r>
              <a:rPr lang="en-US" altLang="ko-KR" dirty="0" smtClean="0"/>
              <a:t>) </a:t>
            </a:r>
            <a:r>
              <a:rPr lang="ko-KR" altLang="en-US" dirty="0" smtClean="0"/>
              <a:t>및 자료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과제</a:t>
            </a:r>
            <a:r>
              <a:rPr lang="en-US" altLang="ko-KR" dirty="0" smtClean="0"/>
              <a:t>, </a:t>
            </a:r>
            <a:r>
              <a:rPr lang="ko-KR" altLang="en-US" dirty="0" smtClean="0"/>
              <a:t>토론 등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en-US" altLang="ko-KR" dirty="0"/>
              <a:t> </a:t>
            </a:r>
            <a:r>
              <a:rPr lang="en-US" altLang="ko-KR" dirty="0" smtClean="0"/>
              <a:t>          </a:t>
            </a:r>
            <a:r>
              <a:rPr lang="ko-KR" altLang="en-US" dirty="0" smtClean="0"/>
              <a:t>올려진 모든 요소가 </a:t>
            </a:r>
            <a:r>
              <a:rPr lang="en-US" altLang="ko-KR" dirty="0" smtClean="0"/>
              <a:t>“</a:t>
            </a:r>
            <a:r>
              <a:rPr lang="ko-KR" altLang="en-US" dirty="0" smtClean="0"/>
              <a:t>참여 완료</a:t>
            </a:r>
            <a:r>
              <a:rPr lang="en-US" altLang="ko-KR" dirty="0" smtClean="0"/>
              <a:t>”</a:t>
            </a:r>
            <a:r>
              <a:rPr lang="ko-KR" altLang="en-US" dirty="0" smtClean="0"/>
              <a:t>로 떠야 해당 주차 출석으로 인정</a:t>
            </a:r>
            <a:endParaRPr lang="en-US" altLang="ko-KR" dirty="0" smtClean="0"/>
          </a:p>
          <a:p>
            <a:r>
              <a:rPr lang="en-US" altLang="ko-KR" dirty="0" smtClean="0"/>
              <a:t> 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545468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1FC47A64-90B2-4C5A-90D5-B414ED692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6910754" cy="595992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강의 수강하기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7508631" y="536330"/>
            <a:ext cx="2259623" cy="184639"/>
          </a:xfrm>
          <a:prstGeom prst="rect">
            <a:avLst/>
          </a:prstGeom>
          <a:solidFill>
            <a:srgbClr val="4454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8528538" y="6453554"/>
            <a:ext cx="1248508" cy="298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0924" y="6345076"/>
            <a:ext cx="1844915" cy="43676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552592" y="489052"/>
            <a:ext cx="30948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chemeClr val="bg1"/>
                </a:solidFill>
              </a:rPr>
              <a:t>LMS</a:t>
            </a:r>
            <a:r>
              <a:rPr lang="ko-KR" altLang="en-US" sz="1100" b="1" dirty="0">
                <a:solidFill>
                  <a:schemeClr val="bg1"/>
                </a:solidFill>
              </a:rPr>
              <a:t> 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시스템 이용방법 안내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학생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)</a:t>
            </a:r>
            <a:endParaRPr lang="ko-KR" altLang="en-US" sz="1100" b="1" dirty="0">
              <a:solidFill>
                <a:schemeClr val="bg1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266700" y="1069551"/>
            <a:ext cx="9372600" cy="66821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강의실 내 주요 메뉴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1826" y="1846244"/>
            <a:ext cx="2387474" cy="4469484"/>
          </a:xfrm>
          <a:prstGeom prst="rect">
            <a:avLst/>
          </a:prstGeom>
        </p:spPr>
      </p:pic>
      <p:sp>
        <p:nvSpPr>
          <p:cNvPr id="15" name="모서리가 둥근 직사각형 14"/>
          <p:cNvSpPr/>
          <p:nvPr/>
        </p:nvSpPr>
        <p:spPr>
          <a:xfrm>
            <a:off x="372411" y="1968999"/>
            <a:ext cx="2749062" cy="668215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강의안 및 공지 확인</a:t>
            </a:r>
            <a:endParaRPr lang="ko-KR" altLang="en-US" dirty="0"/>
          </a:p>
        </p:txBody>
      </p:sp>
      <p:sp>
        <p:nvSpPr>
          <p:cNvPr id="16" name="모서리가 둥근 직사각형 15"/>
          <p:cNvSpPr/>
          <p:nvPr/>
        </p:nvSpPr>
        <p:spPr>
          <a:xfrm>
            <a:off x="3514475" y="1981991"/>
            <a:ext cx="2749062" cy="668215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  강의 수강</a:t>
            </a:r>
            <a:r>
              <a:rPr lang="en-US" altLang="ko-KR" dirty="0" smtClean="0"/>
              <a:t>(</a:t>
            </a:r>
            <a:r>
              <a:rPr lang="ko-KR" altLang="en-US" dirty="0" smtClean="0"/>
              <a:t>출석</a:t>
            </a:r>
            <a:r>
              <a:rPr lang="en-US" altLang="ko-KR" dirty="0" smtClean="0"/>
              <a:t>)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★</a:t>
            </a:r>
            <a:endParaRPr lang="ko-KR" altLang="en-US" dirty="0"/>
          </a:p>
        </p:txBody>
      </p:sp>
      <p:sp>
        <p:nvSpPr>
          <p:cNvPr id="17" name="모서리가 둥근 직사각형 16"/>
          <p:cNvSpPr/>
          <p:nvPr/>
        </p:nvSpPr>
        <p:spPr>
          <a:xfrm>
            <a:off x="3514475" y="4269876"/>
            <a:ext cx="2749062" cy="66821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기타 게시판 활용</a:t>
            </a:r>
            <a:endParaRPr lang="ko-KR" altLang="en-US" dirty="0"/>
          </a:p>
        </p:txBody>
      </p:sp>
      <p:sp>
        <p:nvSpPr>
          <p:cNvPr id="18" name="모서리가 둥근 직사각형 17"/>
          <p:cNvSpPr/>
          <p:nvPr/>
        </p:nvSpPr>
        <p:spPr>
          <a:xfrm>
            <a:off x="372411" y="4256884"/>
            <a:ext cx="2749062" cy="66821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  나의 </a:t>
            </a:r>
            <a:r>
              <a:rPr lang="ko-KR" altLang="en-US" dirty="0" err="1" smtClean="0"/>
              <a:t>학습현황</a:t>
            </a:r>
            <a:r>
              <a:rPr lang="ko-KR" altLang="en-US" dirty="0" smtClean="0"/>
              <a:t> 확인 </a:t>
            </a:r>
            <a:r>
              <a:rPr lang="en-US" altLang="ko-KR" dirty="0">
                <a:latin typeface="맑은 고딕" panose="020B0503020000020004" pitchFamily="50" charset="-127"/>
              </a:rPr>
              <a:t>★</a:t>
            </a:r>
            <a:endParaRPr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471465" y="2862278"/>
            <a:ext cx="16802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dirty="0" smtClean="0"/>
              <a:t>강의계획서</a:t>
            </a:r>
            <a:endParaRPr lang="en-US" altLang="ko-KR" dirty="0" smtClean="0"/>
          </a:p>
          <a:p>
            <a:pPr marL="285750" indent="-285750">
              <a:buFontTx/>
              <a:buChar char="-"/>
            </a:pPr>
            <a:r>
              <a:rPr lang="ko-KR" altLang="en-US" dirty="0" smtClean="0"/>
              <a:t>과목 공지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★</a:t>
            </a:r>
            <a:endParaRPr lang="ko-KR" alt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3604364" y="2796507"/>
            <a:ext cx="331372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dirty="0" smtClean="0"/>
              <a:t>강의 영상 수강</a:t>
            </a:r>
            <a:endParaRPr lang="en-US" altLang="ko-KR" dirty="0" smtClean="0"/>
          </a:p>
          <a:p>
            <a:pPr marL="285750" indent="-285750">
              <a:buFontTx/>
              <a:buChar char="-"/>
            </a:pPr>
            <a:r>
              <a:rPr lang="ko-KR" altLang="en-US" dirty="0" smtClean="0"/>
              <a:t>자료 다운로드</a:t>
            </a:r>
            <a:endParaRPr lang="en-US" altLang="ko-KR" dirty="0" smtClean="0"/>
          </a:p>
          <a:p>
            <a:pPr marL="285750" indent="-285750">
              <a:buFontTx/>
              <a:buChar char="-"/>
            </a:pPr>
            <a:r>
              <a:rPr lang="ko-KR" altLang="en-US" dirty="0" smtClean="0"/>
              <a:t>과제</a:t>
            </a:r>
            <a:r>
              <a:rPr lang="en-US" altLang="ko-KR" dirty="0" smtClean="0"/>
              <a:t>/</a:t>
            </a:r>
            <a:r>
              <a:rPr lang="ko-KR" altLang="en-US" dirty="0" smtClean="0"/>
              <a:t>토론 등 제출</a:t>
            </a:r>
            <a:endParaRPr lang="en-US" altLang="ko-KR" dirty="0" smtClean="0"/>
          </a:p>
          <a:p>
            <a:pPr marL="285750" indent="-285750">
              <a:buFontTx/>
              <a:buChar char="-"/>
            </a:pPr>
            <a:r>
              <a:rPr lang="ko-KR" altLang="en-US" dirty="0" smtClean="0"/>
              <a:t>퀴즈</a:t>
            </a:r>
            <a:r>
              <a:rPr lang="en-US" altLang="ko-KR" dirty="0" smtClean="0"/>
              <a:t>/</a:t>
            </a:r>
            <a:r>
              <a:rPr lang="ko-KR" altLang="en-US" dirty="0" smtClean="0"/>
              <a:t>시험 응시 및 답안 제출</a:t>
            </a:r>
            <a:endParaRPr lang="ko-KR" alt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3604364" y="5096751"/>
            <a:ext cx="22300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-    </a:t>
            </a:r>
            <a:r>
              <a:rPr lang="ko-KR" altLang="en-US" dirty="0" smtClean="0"/>
              <a:t>자료실</a:t>
            </a:r>
            <a:endParaRPr lang="en-US" altLang="ko-KR" dirty="0" smtClean="0"/>
          </a:p>
          <a:p>
            <a:pPr marL="285750" indent="-285750">
              <a:buFontTx/>
              <a:buChar char="-"/>
            </a:pPr>
            <a:r>
              <a:rPr lang="ko-KR" altLang="en-US" dirty="0" smtClean="0"/>
              <a:t>질문답변</a:t>
            </a:r>
            <a:r>
              <a:rPr lang="en-US" altLang="ko-KR" dirty="0" smtClean="0"/>
              <a:t>(</a:t>
            </a:r>
            <a:r>
              <a:rPr lang="ko-KR" altLang="en-US" dirty="0" smtClean="0"/>
              <a:t>피드백</a:t>
            </a:r>
            <a:r>
              <a:rPr lang="en-US" altLang="ko-KR" dirty="0" smtClean="0"/>
              <a:t>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71465" y="5128406"/>
            <a:ext cx="24785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dirty="0" smtClean="0"/>
              <a:t>상세 출석 현황 확인</a:t>
            </a:r>
            <a:endParaRPr lang="en-US" altLang="ko-KR" dirty="0" smtClean="0"/>
          </a:p>
        </p:txBody>
      </p:sp>
      <p:sp>
        <p:nvSpPr>
          <p:cNvPr id="23" name="TextBox 22"/>
          <p:cNvSpPr txBox="1"/>
          <p:nvPr/>
        </p:nvSpPr>
        <p:spPr>
          <a:xfrm>
            <a:off x="546165" y="6251226"/>
            <a:ext cx="63161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solidFill>
                  <a:srgbClr val="FF0000"/>
                </a:solidFill>
              </a:rPr>
              <a:t>* </a:t>
            </a:r>
            <a:r>
              <a:rPr lang="ko-KR" altLang="en-US" sz="1600" dirty="0" err="1" smtClean="0">
                <a:solidFill>
                  <a:srgbClr val="FF0000"/>
                </a:solidFill>
              </a:rPr>
              <a:t>메뉴별</a:t>
            </a:r>
            <a:r>
              <a:rPr lang="ko-KR" altLang="en-US" sz="1600" dirty="0" smtClean="0">
                <a:solidFill>
                  <a:srgbClr val="FF0000"/>
                </a:solidFill>
              </a:rPr>
              <a:t> 자세한 이용안내는 </a:t>
            </a:r>
            <a:r>
              <a:rPr lang="en-US" altLang="ko-KR" sz="1600" dirty="0" smtClean="0">
                <a:solidFill>
                  <a:srgbClr val="FF0000"/>
                </a:solidFill>
              </a:rPr>
              <a:t>LMS </a:t>
            </a:r>
            <a:r>
              <a:rPr lang="ko-KR" altLang="en-US" sz="1600" dirty="0" smtClean="0">
                <a:solidFill>
                  <a:srgbClr val="FF0000"/>
                </a:solidFill>
              </a:rPr>
              <a:t>공지사항 게시판 </a:t>
            </a:r>
            <a:r>
              <a:rPr lang="en-US" altLang="ko-KR" sz="1600" dirty="0" smtClean="0">
                <a:solidFill>
                  <a:srgbClr val="FF0000"/>
                </a:solidFill>
              </a:rPr>
              <a:t>[</a:t>
            </a:r>
            <a:r>
              <a:rPr lang="ko-KR" altLang="en-US" sz="1600" dirty="0" smtClean="0">
                <a:solidFill>
                  <a:srgbClr val="FF0000"/>
                </a:solidFill>
              </a:rPr>
              <a:t>학생 매뉴얼</a:t>
            </a:r>
            <a:r>
              <a:rPr lang="en-US" altLang="ko-KR" sz="1600" dirty="0" smtClean="0">
                <a:solidFill>
                  <a:srgbClr val="FF0000"/>
                </a:solidFill>
              </a:rPr>
              <a:t>]</a:t>
            </a:r>
            <a:r>
              <a:rPr lang="ko-KR" altLang="en-US" sz="1600" dirty="0" smtClean="0">
                <a:solidFill>
                  <a:srgbClr val="FF0000"/>
                </a:solidFill>
              </a:rPr>
              <a:t> 참조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7666893" y="2590800"/>
            <a:ext cx="1151792" cy="671145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7669827" y="2817993"/>
            <a:ext cx="1158386" cy="23152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7666893" y="3502443"/>
            <a:ext cx="1151792" cy="427718"/>
          </a:xfrm>
          <a:prstGeom prst="rect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7660299" y="5096751"/>
            <a:ext cx="1404570" cy="231528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546165" y="5909884"/>
            <a:ext cx="416652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/>
              <a:t>* </a:t>
            </a:r>
            <a:r>
              <a:rPr lang="ko-KR" altLang="en-US" sz="1600" dirty="0" smtClean="0"/>
              <a:t>최종 성적확인은 종합정보시스템에서 가능</a:t>
            </a:r>
            <a:endParaRPr lang="ko-KR" altLang="en-US" sz="1600" dirty="0"/>
          </a:p>
        </p:txBody>
      </p:sp>
      <p:sp>
        <p:nvSpPr>
          <p:cNvPr id="2" name="TextBox 1"/>
          <p:cNvSpPr txBox="1"/>
          <p:nvPr/>
        </p:nvSpPr>
        <p:spPr>
          <a:xfrm>
            <a:off x="790575" y="2405375"/>
            <a:ext cx="8274294" cy="3662541"/>
          </a:xfrm>
          <a:prstGeom prst="rect">
            <a:avLst/>
          </a:prstGeom>
          <a:solidFill>
            <a:schemeClr val="bg1"/>
          </a:solidFill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endParaRPr lang="en-US" altLang="ko-KR" sz="2400" b="1" dirty="0" smtClean="0">
              <a:solidFill>
                <a:srgbClr val="FF0000"/>
              </a:solidFill>
            </a:endParaRPr>
          </a:p>
          <a:p>
            <a:pPr algn="ctr"/>
            <a:r>
              <a:rPr lang="en-US" altLang="ko-KR" sz="2800" b="1" dirty="0" smtClean="0">
                <a:solidFill>
                  <a:srgbClr val="FF0000"/>
                </a:solidFill>
              </a:rPr>
              <a:t>[</a:t>
            </a:r>
            <a:r>
              <a:rPr lang="ko-KR" altLang="en-US" sz="2800" b="1" dirty="0" smtClean="0">
                <a:solidFill>
                  <a:srgbClr val="FF0000"/>
                </a:solidFill>
              </a:rPr>
              <a:t>강의수강</a:t>
            </a:r>
            <a:r>
              <a:rPr lang="en-US" altLang="ko-KR" sz="2800" b="1" dirty="0" smtClean="0">
                <a:solidFill>
                  <a:srgbClr val="FF0000"/>
                </a:solidFill>
              </a:rPr>
              <a:t>]</a:t>
            </a:r>
            <a:r>
              <a:rPr lang="ko-KR" altLang="en-US" sz="2800" b="1" dirty="0" smtClean="0">
                <a:solidFill>
                  <a:srgbClr val="FF0000"/>
                </a:solidFill>
              </a:rPr>
              <a:t> 시 주의</a:t>
            </a:r>
            <a:endParaRPr lang="en-US" altLang="ko-KR" sz="2800" b="1" dirty="0" smtClean="0">
              <a:solidFill>
                <a:srgbClr val="FF0000"/>
              </a:solidFill>
            </a:endParaRPr>
          </a:p>
          <a:p>
            <a:endParaRPr lang="en-US" altLang="ko-KR" dirty="0"/>
          </a:p>
          <a:p>
            <a:pPr algn="ctr">
              <a:lnSpc>
                <a:spcPct val="150000"/>
              </a:lnSpc>
            </a:pPr>
            <a:r>
              <a:rPr lang="ko-KR" altLang="en-US" sz="2400" dirty="0" err="1" smtClean="0"/>
              <a:t>주차별</a:t>
            </a:r>
            <a:r>
              <a:rPr lang="ko-KR" altLang="en-US" sz="2400" dirty="0" smtClean="0"/>
              <a:t> 생성된 학습 요소를 </a:t>
            </a:r>
            <a:r>
              <a:rPr lang="ko-KR" altLang="en-US" sz="2400" b="1" dirty="0" smtClean="0"/>
              <a:t>빠짐없이</a:t>
            </a:r>
            <a:r>
              <a:rPr lang="ko-KR" altLang="en-US" sz="2400" dirty="0" smtClean="0"/>
              <a:t> 수행하세요</a:t>
            </a:r>
            <a:r>
              <a:rPr lang="en-US" altLang="ko-KR" sz="2400" dirty="0" smtClean="0"/>
              <a:t>.</a:t>
            </a:r>
          </a:p>
          <a:p>
            <a:pPr>
              <a:lnSpc>
                <a:spcPct val="150000"/>
              </a:lnSpc>
            </a:pP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 smtClean="0"/>
              <a:t>     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/>
              <a:t>     ※  </a:t>
            </a:r>
            <a:r>
              <a:rPr lang="ko-KR" altLang="en-US" dirty="0" err="1" smtClean="0"/>
              <a:t>강의영상</a:t>
            </a:r>
            <a:r>
              <a:rPr lang="en-US" altLang="ko-KR" dirty="0" smtClean="0"/>
              <a:t>(</a:t>
            </a:r>
            <a:r>
              <a:rPr lang="ko-KR" altLang="en-US" dirty="0" smtClean="0"/>
              <a:t>컨텐츠</a:t>
            </a:r>
            <a:r>
              <a:rPr lang="en-US" altLang="ko-KR" dirty="0" smtClean="0"/>
              <a:t>) </a:t>
            </a:r>
            <a:r>
              <a:rPr lang="ko-KR" altLang="en-US" dirty="0" smtClean="0"/>
              <a:t>및 자료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과제</a:t>
            </a:r>
            <a:r>
              <a:rPr lang="en-US" altLang="ko-KR" dirty="0" smtClean="0"/>
              <a:t>, </a:t>
            </a:r>
            <a:r>
              <a:rPr lang="ko-KR" altLang="en-US" dirty="0" smtClean="0"/>
              <a:t>토론 등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en-US" altLang="ko-KR" dirty="0"/>
              <a:t> </a:t>
            </a:r>
            <a:r>
              <a:rPr lang="en-US" altLang="ko-KR" dirty="0" smtClean="0"/>
              <a:t>          </a:t>
            </a:r>
            <a:r>
              <a:rPr lang="ko-KR" altLang="en-US" dirty="0" smtClean="0"/>
              <a:t>올려진 모든 요소가 </a:t>
            </a:r>
            <a:r>
              <a:rPr lang="en-US" altLang="ko-KR" dirty="0" smtClean="0"/>
              <a:t>“</a:t>
            </a:r>
            <a:r>
              <a:rPr lang="ko-KR" altLang="en-US" dirty="0" smtClean="0"/>
              <a:t>참여 완료</a:t>
            </a:r>
            <a:r>
              <a:rPr lang="en-US" altLang="ko-KR" dirty="0" smtClean="0"/>
              <a:t>”</a:t>
            </a:r>
            <a:r>
              <a:rPr lang="ko-KR" altLang="en-US" dirty="0" smtClean="0"/>
              <a:t>로 떠야 해당 주차 출석으로 인정</a:t>
            </a:r>
            <a:endParaRPr lang="en-US" altLang="ko-KR" dirty="0" smtClean="0"/>
          </a:p>
          <a:p>
            <a:r>
              <a:rPr lang="en-US" altLang="ko-KR" dirty="0" smtClean="0"/>
              <a:t> </a:t>
            </a:r>
            <a:endParaRPr lang="en-US" altLang="ko-KR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6861" y="1816896"/>
            <a:ext cx="9101723" cy="3038914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25" name="직사각형 24"/>
          <p:cNvSpPr/>
          <p:nvPr/>
        </p:nvSpPr>
        <p:spPr>
          <a:xfrm>
            <a:off x="947188" y="3099471"/>
            <a:ext cx="481562" cy="43009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>
            <a:off x="1447162" y="4508638"/>
            <a:ext cx="1410726" cy="26772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1447162" y="3529563"/>
            <a:ext cx="2239013" cy="185187"/>
          </a:xfrm>
          <a:prstGeom prst="rect">
            <a:avLst/>
          </a:prstGeom>
          <a:solidFill>
            <a:schemeClr val="accent4">
              <a:alpha val="4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3604364" y="3483800"/>
            <a:ext cx="41785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solidFill>
                  <a:srgbClr val="FF0000"/>
                </a:solidFill>
              </a:rPr>
              <a:t>요소별 학습인정기간 내 출석을 완료해야 함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644702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1FC47A64-90B2-4C5A-90D5-B414ED692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6910754" cy="595992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강의 수강하기 </a:t>
            </a:r>
            <a:r>
              <a:rPr lang="en-US" altLang="ko-KR" dirty="0" smtClean="0">
                <a:solidFill>
                  <a:schemeClr val="accent1"/>
                </a:solidFill>
              </a:rPr>
              <a:t>(</a:t>
            </a:r>
            <a:r>
              <a:rPr lang="ko-KR" altLang="en-US" dirty="0" smtClean="0">
                <a:solidFill>
                  <a:schemeClr val="accent1"/>
                </a:solidFill>
              </a:rPr>
              <a:t>시연 동영상 클릭 재생</a:t>
            </a:r>
            <a:r>
              <a:rPr lang="en-US" altLang="ko-KR" dirty="0" smtClean="0">
                <a:solidFill>
                  <a:schemeClr val="accent1"/>
                </a:solidFill>
              </a:rPr>
              <a:t>)</a:t>
            </a:r>
            <a:endParaRPr lang="ko-KR" altLang="en-US" dirty="0">
              <a:solidFill>
                <a:schemeClr val="accent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508631" y="536330"/>
            <a:ext cx="2259623" cy="184639"/>
          </a:xfrm>
          <a:prstGeom prst="rect">
            <a:avLst/>
          </a:prstGeom>
          <a:solidFill>
            <a:srgbClr val="4454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8528538" y="6453554"/>
            <a:ext cx="1248508" cy="298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0924" y="6345076"/>
            <a:ext cx="1844915" cy="43676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552592" y="489052"/>
            <a:ext cx="30948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chemeClr val="bg1"/>
                </a:solidFill>
              </a:rPr>
              <a:t>LMS</a:t>
            </a:r>
            <a:r>
              <a:rPr lang="ko-KR" altLang="en-US" sz="1100" b="1" dirty="0">
                <a:solidFill>
                  <a:schemeClr val="bg1"/>
                </a:solidFill>
              </a:rPr>
              <a:t> 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시스템 이용방법 안내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학생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)</a:t>
            </a:r>
            <a:endParaRPr lang="ko-KR" altLang="en-US" sz="1100" b="1" dirty="0">
              <a:solidFill>
                <a:schemeClr val="bg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7666893" y="2590800"/>
            <a:ext cx="1151792" cy="671145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7669827" y="2817993"/>
            <a:ext cx="1158386" cy="23152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7666893" y="3502443"/>
            <a:ext cx="1151792" cy="427718"/>
          </a:xfrm>
          <a:prstGeom prst="rect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7660299" y="5096751"/>
            <a:ext cx="1404570" cy="231528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강의 수강하는 법 안내영상(학생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74121" y="1046907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914761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4294967295"/>
          </p:nvPr>
        </p:nvSpPr>
        <p:spPr>
          <a:xfrm>
            <a:off x="7557315" y="555498"/>
            <a:ext cx="2066926" cy="161925"/>
          </a:xfrm>
        </p:spPr>
        <p:txBody>
          <a:bodyPr>
            <a:normAutofit fontScale="25000" lnSpcReduction="20000"/>
          </a:bodyPr>
          <a:lstStyle/>
          <a:p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-1" y="0"/>
            <a:ext cx="9908931" cy="6858000"/>
          </a:xfrm>
          <a:prstGeom prst="rect">
            <a:avLst/>
          </a:prstGeom>
        </p:spPr>
      </p:pic>
      <p:sp>
        <p:nvSpPr>
          <p:cNvPr id="13" name="모서리가 둥근 직사각형 12"/>
          <p:cNvSpPr/>
          <p:nvPr/>
        </p:nvSpPr>
        <p:spPr>
          <a:xfrm>
            <a:off x="2870288" y="4651864"/>
            <a:ext cx="4339404" cy="430824"/>
          </a:xfrm>
          <a:prstGeom prst="roundRect">
            <a:avLst/>
          </a:prstGeom>
          <a:solidFill>
            <a:schemeClr val="accent4"/>
          </a:solidFill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870288" y="3651431"/>
            <a:ext cx="623854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altLang="ko-KR" sz="2000" dirty="0" smtClean="0"/>
              <a:t> LMS </a:t>
            </a:r>
            <a:r>
              <a:rPr lang="ko-KR" altLang="en-US" sz="2000" dirty="0" smtClean="0"/>
              <a:t>로그인 </a:t>
            </a:r>
            <a:r>
              <a:rPr lang="en-US" altLang="ko-KR" sz="2000" dirty="0" smtClean="0"/>
              <a:t>&amp; </a:t>
            </a:r>
            <a:r>
              <a:rPr lang="ko-KR" altLang="en-US" sz="2000" dirty="0" smtClean="0"/>
              <a:t>온라인 강의실 접속</a:t>
            </a:r>
            <a:endParaRPr lang="en-US" altLang="ko-KR" sz="2000" dirty="0" smtClean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2000" dirty="0" smtClean="0"/>
              <a:t> 강의 수강하기</a:t>
            </a:r>
            <a:endParaRPr lang="en-US" altLang="ko-KR" sz="2000" dirty="0" smtClean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2000" b="1" dirty="0" smtClean="0">
                <a:solidFill>
                  <a:schemeClr val="bg1"/>
                </a:solidFill>
              </a:rPr>
              <a:t> 나의 수업 </a:t>
            </a:r>
            <a:r>
              <a:rPr lang="ko-KR" altLang="en-US" sz="2000" b="1" dirty="0" err="1" smtClean="0">
                <a:solidFill>
                  <a:schemeClr val="bg1"/>
                </a:solidFill>
              </a:rPr>
              <a:t>진도현황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 확인</a:t>
            </a:r>
            <a:endParaRPr lang="en-US" altLang="ko-KR" sz="2000" b="1" dirty="0" smtClean="0">
              <a:solidFill>
                <a:schemeClr val="bg1"/>
              </a:solidFill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2000" dirty="0" smtClean="0"/>
              <a:t> 퀴즈</a:t>
            </a:r>
            <a:r>
              <a:rPr lang="en-US" altLang="ko-KR" sz="2000" dirty="0" smtClean="0"/>
              <a:t>/</a:t>
            </a:r>
            <a:r>
              <a:rPr lang="ko-KR" altLang="en-US" sz="2000" dirty="0" smtClean="0"/>
              <a:t>시험 응시</a:t>
            </a:r>
            <a:endParaRPr lang="en-US" altLang="ko-KR" sz="2000" dirty="0" smtClean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altLang="ko-KR" sz="2000" dirty="0" smtClean="0"/>
              <a:t> LMS </a:t>
            </a:r>
            <a:r>
              <a:rPr lang="ko-KR" altLang="en-US" sz="2000" dirty="0" smtClean="0"/>
              <a:t>이용 시 유의사항</a:t>
            </a:r>
            <a:endParaRPr lang="ko-KR" altLang="en-US" sz="2000" dirty="0"/>
          </a:p>
        </p:txBody>
      </p:sp>
      <p:sp>
        <p:nvSpPr>
          <p:cNvPr id="10" name="직사각형 9"/>
          <p:cNvSpPr/>
          <p:nvPr/>
        </p:nvSpPr>
        <p:spPr>
          <a:xfrm>
            <a:off x="25710" y="1399028"/>
            <a:ext cx="9883220" cy="1446491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/>
            </a:pPr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25710" y="1793286"/>
            <a:ext cx="95022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lang="ko-KR"/>
            </a:pPr>
            <a:r>
              <a:rPr lang="ko-KR" altLang="en-US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온라인 강의 </a:t>
            </a:r>
            <a:r>
              <a:rPr lang="ko-KR" altLang="en-US" sz="3600" dirty="0" err="1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수강방법</a:t>
            </a:r>
            <a:r>
              <a:rPr lang="ko-KR" altLang="en-US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안내</a:t>
            </a:r>
            <a:endParaRPr lang="ko-KR" altLang="en-US" sz="3600" dirty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9326" y="6192402"/>
            <a:ext cx="1844915" cy="436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301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1FC47A64-90B2-4C5A-90D5-B414ED692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6910754" cy="595992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>3. </a:t>
            </a:r>
            <a:r>
              <a:rPr lang="ko-KR" altLang="en-US" dirty="0" smtClean="0"/>
              <a:t>나의 수업 </a:t>
            </a:r>
            <a:r>
              <a:rPr lang="ko-KR" altLang="en-US" dirty="0" err="1" smtClean="0"/>
              <a:t>진도현황</a:t>
            </a:r>
            <a:r>
              <a:rPr lang="ko-KR" altLang="en-US" dirty="0" smtClean="0"/>
              <a:t> 확인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7508631" y="536330"/>
            <a:ext cx="2259623" cy="184639"/>
          </a:xfrm>
          <a:prstGeom prst="rect">
            <a:avLst/>
          </a:prstGeom>
          <a:solidFill>
            <a:srgbClr val="4454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/>
        </p:nvSpPr>
        <p:spPr>
          <a:xfrm>
            <a:off x="694597" y="3013554"/>
            <a:ext cx="123092" cy="140677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8528538" y="6453554"/>
            <a:ext cx="1248508" cy="298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0924" y="6345076"/>
            <a:ext cx="1844915" cy="43676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552592" y="489052"/>
            <a:ext cx="30948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chemeClr val="bg1"/>
                </a:solidFill>
              </a:rPr>
              <a:t>LMS</a:t>
            </a:r>
            <a:r>
              <a:rPr lang="ko-KR" altLang="en-US" sz="1100" b="1" dirty="0">
                <a:solidFill>
                  <a:schemeClr val="bg1"/>
                </a:solidFill>
              </a:rPr>
              <a:t> 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시스템 이용방법 안내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학생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)</a:t>
            </a:r>
            <a:endParaRPr lang="ko-KR" altLang="en-US" sz="11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06656" y="2779444"/>
            <a:ext cx="8656098" cy="5037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2000" dirty="0" smtClean="0"/>
              <a:t>로그인 후  </a:t>
            </a:r>
            <a:r>
              <a:rPr lang="en-US" altLang="ko-KR" sz="2000" dirty="0" smtClean="0"/>
              <a:t>&gt;  </a:t>
            </a:r>
            <a:r>
              <a:rPr lang="ko-KR" altLang="en-US" sz="2000" dirty="0" smtClean="0"/>
              <a:t>왼쪽 메뉴에서 </a:t>
            </a:r>
            <a:r>
              <a:rPr lang="ko-KR" altLang="en-US" sz="2000" dirty="0" err="1" smtClean="0"/>
              <a:t>학습현황</a:t>
            </a:r>
            <a:r>
              <a:rPr lang="ko-KR" altLang="en-US" sz="2000" dirty="0" smtClean="0"/>
              <a:t> 클릭</a:t>
            </a:r>
            <a:endParaRPr lang="en-US" altLang="ko-KR" sz="2000" dirty="0" smtClean="0"/>
          </a:p>
        </p:txBody>
      </p:sp>
      <p:sp>
        <p:nvSpPr>
          <p:cNvPr id="13" name="모서리가 둥근 직사각형 12"/>
          <p:cNvSpPr/>
          <p:nvPr/>
        </p:nvSpPr>
        <p:spPr>
          <a:xfrm>
            <a:off x="266700" y="2060151"/>
            <a:ext cx="9372600" cy="668215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/>
              <a:t>로그인 직후 확인하는 법 </a:t>
            </a:r>
            <a:r>
              <a:rPr lang="en-US" altLang="ko-KR" sz="2000" b="1" dirty="0" smtClean="0"/>
              <a:t>(*</a:t>
            </a:r>
            <a:r>
              <a:rPr lang="ko-KR" altLang="en-US" sz="2000" b="1" dirty="0" smtClean="0"/>
              <a:t>전체 수강과목</a:t>
            </a:r>
            <a:r>
              <a:rPr lang="en-US" altLang="ko-KR" sz="2000" b="1" dirty="0" smtClean="0"/>
              <a:t>)</a:t>
            </a:r>
            <a:endParaRPr lang="ko-KR" altLang="en-US" sz="2000" b="1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9225" y="3342321"/>
            <a:ext cx="6696075" cy="259127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883018" y="6089397"/>
            <a:ext cx="8656098" cy="4626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dirty="0" smtClean="0"/>
              <a:t>수강 과목별 나의 </a:t>
            </a:r>
            <a:r>
              <a:rPr lang="ko-KR" altLang="en-US" dirty="0" err="1" smtClean="0"/>
              <a:t>출석현황</a:t>
            </a:r>
            <a:r>
              <a:rPr lang="ko-KR" altLang="en-US" dirty="0" smtClean="0"/>
              <a:t> 및 과제수행 여부 등 확인 가능</a:t>
            </a:r>
            <a:endParaRPr lang="en-US" altLang="ko-KR" dirty="0" smtClean="0"/>
          </a:p>
        </p:txBody>
      </p:sp>
      <p:cxnSp>
        <p:nvCxnSpPr>
          <p:cNvPr id="18" name="직선 화살표 연결선 17"/>
          <p:cNvCxnSpPr/>
          <p:nvPr/>
        </p:nvCxnSpPr>
        <p:spPr>
          <a:xfrm>
            <a:off x="4105275" y="5745818"/>
            <a:ext cx="8493" cy="37554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타원 13"/>
          <p:cNvSpPr/>
          <p:nvPr/>
        </p:nvSpPr>
        <p:spPr>
          <a:xfrm>
            <a:off x="694597" y="1134670"/>
            <a:ext cx="123092" cy="140677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1006656" y="900560"/>
            <a:ext cx="8656098" cy="10156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2000" dirty="0" smtClean="0"/>
              <a:t>개인 </a:t>
            </a:r>
            <a:r>
              <a:rPr lang="en-US" altLang="ko-KR" sz="2000" dirty="0" smtClean="0"/>
              <a:t>PC </a:t>
            </a:r>
            <a:r>
              <a:rPr lang="ko-KR" altLang="en-US" sz="2000" dirty="0" smtClean="0"/>
              <a:t>및 휴대폰 환경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네트워크</a:t>
            </a:r>
            <a:r>
              <a:rPr lang="en-US" altLang="ko-KR" sz="2000" dirty="0" smtClean="0"/>
              <a:t>, </a:t>
            </a:r>
            <a:r>
              <a:rPr lang="ko-KR" altLang="en-US" sz="2000" dirty="0" err="1" smtClean="0"/>
              <a:t>접속기기</a:t>
            </a:r>
            <a:r>
              <a:rPr lang="ko-KR" altLang="en-US" sz="2000" dirty="0" smtClean="0"/>
              <a:t> 등</a:t>
            </a:r>
            <a:r>
              <a:rPr lang="en-US" altLang="ko-KR" sz="2000" dirty="0" smtClean="0"/>
              <a:t>)</a:t>
            </a:r>
            <a:r>
              <a:rPr lang="ko-KR" altLang="en-US" sz="2000" dirty="0" smtClean="0"/>
              <a:t>에 따라 오류가 발생될 수 있으므로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내 </a:t>
            </a:r>
            <a:r>
              <a:rPr lang="ko-KR" altLang="en-US" sz="2000" b="1" u="sng" dirty="0" smtClean="0">
                <a:solidFill>
                  <a:srgbClr val="FF0000"/>
                </a:solidFill>
              </a:rPr>
              <a:t>수강 이력이 정상적으로 기록되고 있는지 꼭 확인하세요</a:t>
            </a:r>
            <a:r>
              <a:rPr lang="en-US" altLang="ko-KR" sz="2000" dirty="0" smtClean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456679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9881" y="2525748"/>
            <a:ext cx="7143468" cy="3193457"/>
          </a:xfrm>
          <a:prstGeom prst="rect">
            <a:avLst/>
          </a:prstGeom>
        </p:spPr>
      </p:pic>
      <p:sp>
        <p:nvSpPr>
          <p:cNvPr id="4" name="제목 3">
            <a:extLst>
              <a:ext uri="{FF2B5EF4-FFF2-40B4-BE49-F238E27FC236}">
                <a16:creationId xmlns:a16="http://schemas.microsoft.com/office/drawing/2014/main" id="{1FC47A64-90B2-4C5A-90D5-B414ED692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6910754" cy="595992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>3. </a:t>
            </a:r>
            <a:r>
              <a:rPr lang="ko-KR" altLang="en-US" dirty="0" smtClean="0"/>
              <a:t>나의 수업 </a:t>
            </a:r>
            <a:r>
              <a:rPr lang="ko-KR" altLang="en-US" dirty="0" err="1" smtClean="0"/>
              <a:t>진도현황</a:t>
            </a:r>
            <a:r>
              <a:rPr lang="ko-KR" altLang="en-US" dirty="0" smtClean="0"/>
              <a:t> 확인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7508631" y="536330"/>
            <a:ext cx="2259623" cy="184639"/>
          </a:xfrm>
          <a:prstGeom prst="rect">
            <a:avLst/>
          </a:prstGeom>
          <a:solidFill>
            <a:srgbClr val="4454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/>
        </p:nvSpPr>
        <p:spPr>
          <a:xfrm>
            <a:off x="694597" y="2165829"/>
            <a:ext cx="123092" cy="140677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8528538" y="6453554"/>
            <a:ext cx="1248508" cy="298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0924" y="6345076"/>
            <a:ext cx="1844915" cy="43676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552592" y="489052"/>
            <a:ext cx="30948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chemeClr val="bg1"/>
                </a:solidFill>
              </a:rPr>
              <a:t>LMS</a:t>
            </a:r>
            <a:r>
              <a:rPr lang="ko-KR" altLang="en-US" sz="1100" b="1" dirty="0">
                <a:solidFill>
                  <a:schemeClr val="bg1"/>
                </a:solidFill>
              </a:rPr>
              <a:t> 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시스템 이용방법 안내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학생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)</a:t>
            </a:r>
            <a:endParaRPr lang="ko-KR" altLang="en-US" sz="11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06656" y="1931719"/>
            <a:ext cx="86560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2000" dirty="0" smtClean="0"/>
              <a:t>개별 강의실 입장 후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왼쪽 메뉴 중 </a:t>
            </a:r>
            <a:r>
              <a:rPr lang="en-US" altLang="ko-KR" sz="2000" dirty="0" smtClean="0"/>
              <a:t>[</a:t>
            </a:r>
            <a:r>
              <a:rPr lang="ko-KR" altLang="en-US" sz="2000" dirty="0" err="1" smtClean="0"/>
              <a:t>학습현황</a:t>
            </a:r>
            <a:r>
              <a:rPr lang="en-US" altLang="ko-KR" sz="2000" dirty="0" smtClean="0"/>
              <a:t>/</a:t>
            </a:r>
            <a:r>
              <a:rPr lang="ko-KR" altLang="en-US" sz="2000" dirty="0" smtClean="0"/>
              <a:t>통계</a:t>
            </a:r>
            <a:r>
              <a:rPr lang="en-US" altLang="ko-KR" sz="2000" dirty="0" smtClean="0"/>
              <a:t>] </a:t>
            </a:r>
            <a:r>
              <a:rPr lang="ko-KR" altLang="en-US" sz="2000" dirty="0" smtClean="0"/>
              <a:t>클릭</a:t>
            </a:r>
            <a:endParaRPr lang="en-US" altLang="ko-KR" sz="2000" dirty="0" smtClean="0"/>
          </a:p>
        </p:txBody>
      </p:sp>
      <p:sp>
        <p:nvSpPr>
          <p:cNvPr id="13" name="모서리가 둥근 직사각형 12"/>
          <p:cNvSpPr/>
          <p:nvPr/>
        </p:nvSpPr>
        <p:spPr>
          <a:xfrm>
            <a:off x="266700" y="1069551"/>
            <a:ext cx="9372600" cy="668215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/>
              <a:t>강의실 내에서 확인 하는 법</a:t>
            </a:r>
            <a:r>
              <a:rPr lang="en-US" altLang="ko-KR" sz="2000" b="1" dirty="0" smtClean="0"/>
              <a:t>(</a:t>
            </a:r>
            <a:r>
              <a:rPr lang="ko-KR" altLang="en-US" sz="2000" b="1" dirty="0" smtClean="0"/>
              <a:t>개별 과목</a:t>
            </a:r>
            <a:r>
              <a:rPr lang="en-US" altLang="ko-KR" sz="2000" b="1" dirty="0" smtClean="0"/>
              <a:t>)</a:t>
            </a:r>
            <a:endParaRPr lang="ko-KR" altLang="en-US" sz="20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1416293" y="5834824"/>
            <a:ext cx="8656098" cy="4626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dirty="0" smtClean="0"/>
              <a:t>주</a:t>
            </a:r>
            <a:r>
              <a:rPr lang="en-US" altLang="ko-KR" dirty="0" smtClean="0"/>
              <a:t>/</a:t>
            </a:r>
            <a:r>
              <a:rPr lang="ko-KR" altLang="en-US" dirty="0" err="1" smtClean="0"/>
              <a:t>회차별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학습요소</a:t>
            </a:r>
            <a:r>
              <a:rPr lang="ko-KR" altLang="en-US" dirty="0" smtClean="0"/>
              <a:t> 종류 및 나의 출석 여부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학습시간 등 </a:t>
            </a:r>
            <a:r>
              <a:rPr lang="ko-KR" altLang="en-US" dirty="0" err="1" smtClean="0"/>
              <a:t>상세확인</a:t>
            </a:r>
            <a:r>
              <a:rPr lang="ko-KR" altLang="en-US" dirty="0" smtClean="0"/>
              <a:t> 가능</a:t>
            </a:r>
            <a:endParaRPr lang="en-US" altLang="ko-KR" dirty="0" smtClean="0"/>
          </a:p>
        </p:txBody>
      </p:sp>
      <p:cxnSp>
        <p:nvCxnSpPr>
          <p:cNvPr id="18" name="직선 화살표 연결선 17"/>
          <p:cNvCxnSpPr/>
          <p:nvPr/>
        </p:nvCxnSpPr>
        <p:spPr>
          <a:xfrm>
            <a:off x="4105275" y="5498168"/>
            <a:ext cx="8493" cy="37554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1031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4294967295"/>
          </p:nvPr>
        </p:nvSpPr>
        <p:spPr>
          <a:xfrm>
            <a:off x="7557315" y="555498"/>
            <a:ext cx="2066926" cy="161925"/>
          </a:xfrm>
        </p:spPr>
        <p:txBody>
          <a:bodyPr>
            <a:normAutofit fontScale="25000" lnSpcReduction="20000"/>
          </a:bodyPr>
          <a:lstStyle/>
          <a:p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-1" y="0"/>
            <a:ext cx="9908931" cy="6858000"/>
          </a:xfrm>
          <a:prstGeom prst="rect">
            <a:avLst/>
          </a:prstGeom>
        </p:spPr>
      </p:pic>
      <p:sp>
        <p:nvSpPr>
          <p:cNvPr id="13" name="모서리가 둥근 직사각형 12"/>
          <p:cNvSpPr/>
          <p:nvPr/>
        </p:nvSpPr>
        <p:spPr>
          <a:xfrm>
            <a:off x="2870288" y="5118589"/>
            <a:ext cx="4339404" cy="430824"/>
          </a:xfrm>
          <a:prstGeom prst="roundRect">
            <a:avLst/>
          </a:prstGeom>
          <a:solidFill>
            <a:schemeClr val="accent4"/>
          </a:solidFill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870288" y="3651431"/>
            <a:ext cx="623854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altLang="ko-KR" sz="2000" dirty="0" smtClean="0"/>
              <a:t> LMS </a:t>
            </a:r>
            <a:r>
              <a:rPr lang="ko-KR" altLang="en-US" sz="2000" dirty="0" smtClean="0"/>
              <a:t>로그인 </a:t>
            </a:r>
            <a:r>
              <a:rPr lang="en-US" altLang="ko-KR" sz="2000" dirty="0" smtClean="0"/>
              <a:t>&amp; </a:t>
            </a:r>
            <a:r>
              <a:rPr lang="ko-KR" altLang="en-US" sz="2000" dirty="0" smtClean="0"/>
              <a:t>온라인 강의실 접속</a:t>
            </a:r>
            <a:endParaRPr lang="en-US" altLang="ko-KR" sz="2000" dirty="0" smtClean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2000" dirty="0" smtClean="0"/>
              <a:t> 강의 수강하기</a:t>
            </a:r>
            <a:endParaRPr lang="en-US" altLang="ko-KR" sz="2000" dirty="0" smtClean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2000" dirty="0" smtClean="0"/>
              <a:t> 나의 수업 </a:t>
            </a:r>
            <a:r>
              <a:rPr lang="ko-KR" altLang="en-US" sz="2000" dirty="0" err="1" smtClean="0"/>
              <a:t>진도현황</a:t>
            </a:r>
            <a:r>
              <a:rPr lang="ko-KR" altLang="en-US" sz="2000" dirty="0" smtClean="0"/>
              <a:t> 확인</a:t>
            </a:r>
            <a:endParaRPr lang="en-US" altLang="ko-KR" sz="2000" dirty="0" smtClean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2000" b="1" dirty="0" smtClean="0">
                <a:solidFill>
                  <a:schemeClr val="bg1"/>
                </a:solidFill>
              </a:rPr>
              <a:t> 퀴즈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/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시험 응시</a:t>
            </a:r>
            <a:endParaRPr lang="en-US" altLang="ko-KR" sz="2000" b="1" dirty="0" smtClean="0">
              <a:solidFill>
                <a:schemeClr val="bg1"/>
              </a:solidFill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altLang="ko-KR" sz="2000" dirty="0" smtClean="0"/>
              <a:t> LMS </a:t>
            </a:r>
            <a:r>
              <a:rPr lang="ko-KR" altLang="en-US" sz="2000" dirty="0" smtClean="0"/>
              <a:t>이용 시 유의사항</a:t>
            </a:r>
            <a:endParaRPr lang="ko-KR" altLang="en-US" sz="2000" dirty="0"/>
          </a:p>
        </p:txBody>
      </p:sp>
      <p:sp>
        <p:nvSpPr>
          <p:cNvPr id="10" name="직사각형 9"/>
          <p:cNvSpPr/>
          <p:nvPr/>
        </p:nvSpPr>
        <p:spPr>
          <a:xfrm>
            <a:off x="25710" y="1399028"/>
            <a:ext cx="9883220" cy="1446491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/>
            </a:pPr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25710" y="1793286"/>
            <a:ext cx="95022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lang="ko-KR"/>
            </a:pPr>
            <a:r>
              <a:rPr lang="ko-KR" altLang="en-US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온라인 강의 </a:t>
            </a:r>
            <a:r>
              <a:rPr lang="ko-KR" altLang="en-US" sz="3600" dirty="0" err="1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수강방법</a:t>
            </a:r>
            <a:r>
              <a:rPr lang="ko-KR" altLang="en-US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안내</a:t>
            </a:r>
            <a:endParaRPr lang="ko-KR" altLang="en-US" sz="3600" dirty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9326" y="6192402"/>
            <a:ext cx="1844915" cy="436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040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1FC47A64-90B2-4C5A-90D5-B414ED692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6910754" cy="595992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>4. </a:t>
            </a:r>
            <a:r>
              <a:rPr lang="ko-KR" altLang="en-US" dirty="0" smtClean="0"/>
              <a:t>퀴즈</a:t>
            </a:r>
            <a:r>
              <a:rPr lang="en-US" altLang="ko-KR" dirty="0" smtClean="0"/>
              <a:t>/</a:t>
            </a:r>
            <a:r>
              <a:rPr lang="ko-KR" altLang="en-US" dirty="0" smtClean="0"/>
              <a:t>시험 응시하기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7508631" y="536330"/>
            <a:ext cx="2259623" cy="184639"/>
          </a:xfrm>
          <a:prstGeom prst="rect">
            <a:avLst/>
          </a:prstGeom>
          <a:solidFill>
            <a:srgbClr val="4454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/>
        </p:nvSpPr>
        <p:spPr>
          <a:xfrm>
            <a:off x="694597" y="1146654"/>
            <a:ext cx="123092" cy="140677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8528538" y="6453554"/>
            <a:ext cx="1248508" cy="298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0924" y="6345076"/>
            <a:ext cx="1844915" cy="43676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552592" y="489052"/>
            <a:ext cx="30948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chemeClr val="bg1"/>
                </a:solidFill>
              </a:rPr>
              <a:t>LMS</a:t>
            </a:r>
            <a:r>
              <a:rPr lang="ko-KR" altLang="en-US" sz="1100" b="1" dirty="0">
                <a:solidFill>
                  <a:schemeClr val="bg1"/>
                </a:solidFill>
              </a:rPr>
              <a:t> 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시스템 이용방법 안내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학생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)</a:t>
            </a:r>
            <a:endParaRPr lang="ko-KR" altLang="en-US" sz="11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06656" y="912544"/>
            <a:ext cx="86560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2000" dirty="0" smtClean="0"/>
              <a:t>메뉴 중 </a:t>
            </a:r>
            <a:r>
              <a:rPr lang="en-US" altLang="ko-KR" sz="2000" dirty="0" smtClean="0"/>
              <a:t>[</a:t>
            </a:r>
            <a:r>
              <a:rPr lang="ko-KR" altLang="en-US" sz="2000" dirty="0" err="1" smtClean="0"/>
              <a:t>학습현황</a:t>
            </a:r>
            <a:r>
              <a:rPr lang="en-US" altLang="ko-KR" sz="2000" dirty="0" smtClean="0"/>
              <a:t>/</a:t>
            </a:r>
            <a:r>
              <a:rPr lang="ko-KR" altLang="en-US" sz="2000" dirty="0" smtClean="0"/>
              <a:t>통계</a:t>
            </a:r>
            <a:r>
              <a:rPr lang="en-US" altLang="ko-KR" sz="2000" dirty="0" smtClean="0"/>
              <a:t>] </a:t>
            </a:r>
            <a:r>
              <a:rPr lang="ko-KR" altLang="en-US" sz="2000" dirty="0" smtClean="0"/>
              <a:t>클릭  </a:t>
            </a:r>
            <a:r>
              <a:rPr lang="en-US" altLang="ko-KR" sz="2000" dirty="0" smtClean="0"/>
              <a:t>&gt; </a:t>
            </a:r>
            <a:r>
              <a:rPr lang="ko-KR" altLang="en-US" sz="2000" dirty="0" smtClean="0"/>
              <a:t>시험 목록을 확인 후 </a:t>
            </a:r>
            <a:r>
              <a:rPr lang="en-US" altLang="ko-KR" sz="2000" dirty="0" smtClean="0"/>
              <a:t>&gt;  [</a:t>
            </a:r>
            <a:r>
              <a:rPr lang="ko-KR" altLang="en-US" sz="2000" dirty="0" smtClean="0"/>
              <a:t>응시하기</a:t>
            </a:r>
            <a:r>
              <a:rPr lang="en-US" altLang="ko-KR" sz="2000" dirty="0" smtClean="0"/>
              <a:t>]</a:t>
            </a:r>
            <a:r>
              <a:rPr lang="ko-KR" altLang="en-US" sz="2000" dirty="0" smtClean="0"/>
              <a:t> 클릭</a:t>
            </a:r>
            <a:r>
              <a:rPr lang="en-US" altLang="ko-KR" sz="2000" dirty="0" smtClean="0"/>
              <a:t> 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381" y="1628424"/>
            <a:ext cx="7508694" cy="443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264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1FC47A64-90B2-4C5A-90D5-B414ED692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6910754" cy="595992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>4. </a:t>
            </a:r>
            <a:r>
              <a:rPr lang="ko-KR" altLang="en-US" dirty="0" smtClean="0"/>
              <a:t>퀴즈</a:t>
            </a:r>
            <a:r>
              <a:rPr lang="en-US" altLang="ko-KR" dirty="0" smtClean="0"/>
              <a:t>/</a:t>
            </a:r>
            <a:r>
              <a:rPr lang="ko-KR" altLang="en-US" dirty="0" smtClean="0"/>
              <a:t>시험 응시하기 </a:t>
            </a:r>
            <a:r>
              <a:rPr lang="en-US" altLang="ko-KR" dirty="0">
                <a:hlinkClick r:id="rId2" invalidUrl="ms-gamingoverlay:///"/>
              </a:rPr>
              <a:t>(</a:t>
            </a:r>
            <a:r>
              <a:rPr lang="ko-KR" altLang="en-US" dirty="0">
                <a:hlinkClick r:id="rId3" invalidUrl="ms-gamingoverlay:///"/>
              </a:rPr>
              <a:t>시험응시 </a:t>
            </a:r>
            <a:r>
              <a:rPr lang="ko-KR" altLang="en-US" dirty="0" err="1">
                <a:hlinkClick r:id="rId4" invalidUrl="ms-gamingoverlay:///"/>
              </a:rPr>
              <a:t>실습영상</a:t>
            </a:r>
            <a:r>
              <a:rPr lang="en-US" altLang="ko-KR" dirty="0" smtClean="0">
                <a:hlinkClick r:id="rId5" invalidUrl="ms-gamingoverlay:///"/>
              </a:rPr>
              <a:t>)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7508631" y="536330"/>
            <a:ext cx="2259623" cy="184639"/>
          </a:xfrm>
          <a:prstGeom prst="rect">
            <a:avLst/>
          </a:prstGeom>
          <a:solidFill>
            <a:srgbClr val="4454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/>
        </p:nvSpPr>
        <p:spPr>
          <a:xfrm>
            <a:off x="694597" y="1146654"/>
            <a:ext cx="123092" cy="140677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8528538" y="6453554"/>
            <a:ext cx="1248508" cy="298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0924" y="6345076"/>
            <a:ext cx="1844915" cy="43676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552592" y="489052"/>
            <a:ext cx="30948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chemeClr val="bg1"/>
                </a:solidFill>
              </a:rPr>
              <a:t>LMS</a:t>
            </a:r>
            <a:r>
              <a:rPr lang="ko-KR" altLang="en-US" sz="1100" b="1" dirty="0">
                <a:solidFill>
                  <a:schemeClr val="bg1"/>
                </a:solidFill>
              </a:rPr>
              <a:t> 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시스템 이용방법 안내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학생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)</a:t>
            </a:r>
            <a:endParaRPr lang="ko-KR" altLang="en-US" sz="11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06656" y="912544"/>
            <a:ext cx="8656098" cy="9242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2000" dirty="0" err="1" smtClean="0"/>
              <a:t>응시창으로</a:t>
            </a:r>
            <a:r>
              <a:rPr lang="ko-KR" altLang="en-US" sz="2000" dirty="0" smtClean="0"/>
              <a:t> 전환 되면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시험시간이 흘러감 </a:t>
            </a:r>
            <a:endParaRPr lang="en-US" altLang="ko-KR" sz="2000" dirty="0" smtClean="0"/>
          </a:p>
          <a:p>
            <a:pPr fontAlgn="base" latinLnBrk="1">
              <a:lnSpc>
                <a:spcPct val="150000"/>
              </a:lnSpc>
            </a:pPr>
            <a:r>
              <a:rPr lang="en-US" altLang="ko-KR" dirty="0" smtClean="0"/>
              <a:t>(</a:t>
            </a:r>
            <a:r>
              <a:rPr lang="ko-KR" altLang="en-US" dirty="0" smtClean="0"/>
              <a:t>시간 초과하면 답안 </a:t>
            </a:r>
            <a:r>
              <a:rPr lang="ko-KR" altLang="en-US" dirty="0" err="1" smtClean="0"/>
              <a:t>자동제출</a:t>
            </a:r>
            <a:r>
              <a:rPr lang="ko-KR" altLang="en-US" dirty="0" smtClean="0"/>
              <a:t> 주의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재응시</a:t>
            </a:r>
            <a:r>
              <a:rPr lang="ko-KR" altLang="en-US" dirty="0" smtClean="0"/>
              <a:t> 불가 </a:t>
            </a:r>
            <a:r>
              <a:rPr lang="en-US" altLang="ko-KR" dirty="0" smtClean="0"/>
              <a:t>/ </a:t>
            </a:r>
            <a:r>
              <a:rPr lang="ko-KR" altLang="en-US" dirty="0" err="1" smtClean="0"/>
              <a:t>임시저장</a:t>
            </a:r>
            <a:r>
              <a:rPr lang="ko-KR" altLang="en-US" dirty="0" smtClean="0"/>
              <a:t> 기능 적극 활용 권고</a:t>
            </a:r>
            <a:r>
              <a:rPr lang="en-US" altLang="ko-KR" dirty="0" smtClean="0"/>
              <a:t>)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93872" y="2039883"/>
            <a:ext cx="7392928" cy="4102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111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1FC47A64-90B2-4C5A-90D5-B414ED692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6910754" cy="595992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>4. </a:t>
            </a:r>
            <a:r>
              <a:rPr lang="ko-KR" altLang="en-US" dirty="0" smtClean="0"/>
              <a:t>퀴즈</a:t>
            </a:r>
            <a:r>
              <a:rPr lang="en-US" altLang="ko-KR" dirty="0" smtClean="0"/>
              <a:t>/</a:t>
            </a:r>
            <a:r>
              <a:rPr lang="ko-KR" altLang="en-US" dirty="0" smtClean="0"/>
              <a:t>시험 응시하기 </a:t>
            </a:r>
            <a:r>
              <a:rPr lang="en-US" altLang="ko-KR" dirty="0" smtClean="0">
                <a:solidFill>
                  <a:schemeClr val="accent1"/>
                </a:solidFill>
              </a:rPr>
              <a:t>(</a:t>
            </a:r>
            <a:r>
              <a:rPr lang="ko-KR" altLang="en-US" dirty="0" smtClean="0">
                <a:solidFill>
                  <a:schemeClr val="accent1"/>
                </a:solidFill>
              </a:rPr>
              <a:t>시연 동영상 클릭 재생</a:t>
            </a:r>
            <a:r>
              <a:rPr lang="en-US" altLang="ko-KR" dirty="0" smtClean="0">
                <a:solidFill>
                  <a:schemeClr val="accent1"/>
                </a:solidFill>
              </a:rPr>
              <a:t>)</a:t>
            </a:r>
            <a:endParaRPr lang="ko-KR" altLang="en-US" dirty="0">
              <a:solidFill>
                <a:schemeClr val="accent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508631" y="536330"/>
            <a:ext cx="2259623" cy="184639"/>
          </a:xfrm>
          <a:prstGeom prst="rect">
            <a:avLst/>
          </a:prstGeom>
          <a:solidFill>
            <a:srgbClr val="4454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8528538" y="6453554"/>
            <a:ext cx="1248508" cy="298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0924" y="6345076"/>
            <a:ext cx="1844915" cy="43676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552592" y="489052"/>
            <a:ext cx="30948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chemeClr val="bg1"/>
                </a:solidFill>
              </a:rPr>
              <a:t>LMS</a:t>
            </a:r>
            <a:r>
              <a:rPr lang="ko-KR" altLang="en-US" sz="1100" b="1" dirty="0">
                <a:solidFill>
                  <a:schemeClr val="bg1"/>
                </a:solidFill>
              </a:rPr>
              <a:t> 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시스템 이용방법 안내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학생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)</a:t>
            </a:r>
            <a:endParaRPr lang="ko-KR" altLang="en-US" sz="1100" b="1" dirty="0">
              <a:solidFill>
                <a:schemeClr val="bg1"/>
              </a:solidFill>
            </a:endParaRPr>
          </a:p>
        </p:txBody>
      </p:sp>
      <p:pic>
        <p:nvPicPr>
          <p:cNvPr id="2" name="시험 응시하는 법 안내영상(학생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81000" y="976119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384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4294967295"/>
          </p:nvPr>
        </p:nvSpPr>
        <p:spPr>
          <a:xfrm>
            <a:off x="7557315" y="555498"/>
            <a:ext cx="2066926" cy="161925"/>
          </a:xfrm>
        </p:spPr>
        <p:txBody>
          <a:bodyPr>
            <a:normAutofit fontScale="25000" lnSpcReduction="20000"/>
          </a:bodyPr>
          <a:lstStyle/>
          <a:p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-1" y="0"/>
            <a:ext cx="9908931" cy="6858000"/>
          </a:xfrm>
          <a:prstGeom prst="rect">
            <a:avLst/>
          </a:prstGeom>
        </p:spPr>
      </p:pic>
      <p:sp>
        <p:nvSpPr>
          <p:cNvPr id="13" name="모서리가 둥근 직사각형 12"/>
          <p:cNvSpPr/>
          <p:nvPr/>
        </p:nvSpPr>
        <p:spPr>
          <a:xfrm>
            <a:off x="2870288" y="5566264"/>
            <a:ext cx="4339404" cy="430824"/>
          </a:xfrm>
          <a:prstGeom prst="roundRect">
            <a:avLst/>
          </a:prstGeom>
          <a:solidFill>
            <a:schemeClr val="accent4"/>
          </a:solidFill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870288" y="3651431"/>
            <a:ext cx="623854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altLang="ko-KR" sz="2000" dirty="0" smtClean="0"/>
              <a:t> LMS </a:t>
            </a:r>
            <a:r>
              <a:rPr lang="ko-KR" altLang="en-US" sz="2000" dirty="0" smtClean="0"/>
              <a:t>로그인 </a:t>
            </a:r>
            <a:r>
              <a:rPr lang="en-US" altLang="ko-KR" sz="2000" dirty="0" smtClean="0"/>
              <a:t>&amp; </a:t>
            </a:r>
            <a:r>
              <a:rPr lang="ko-KR" altLang="en-US" sz="2000" dirty="0" smtClean="0"/>
              <a:t>온라인 강의실 접속</a:t>
            </a:r>
            <a:endParaRPr lang="en-US" altLang="ko-KR" sz="2000" dirty="0" smtClean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2000" dirty="0" smtClean="0"/>
              <a:t> 강의 수강하기</a:t>
            </a:r>
            <a:endParaRPr lang="en-US" altLang="ko-KR" sz="2000" dirty="0" smtClean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2000" dirty="0" smtClean="0"/>
              <a:t> 나의 수업 </a:t>
            </a:r>
            <a:r>
              <a:rPr lang="ko-KR" altLang="en-US" sz="2000" dirty="0" err="1" smtClean="0"/>
              <a:t>진도현황</a:t>
            </a:r>
            <a:r>
              <a:rPr lang="ko-KR" altLang="en-US" sz="2000" dirty="0" smtClean="0"/>
              <a:t> 확인</a:t>
            </a:r>
            <a:endParaRPr lang="en-US" altLang="ko-KR" sz="2000" dirty="0" smtClean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2000" dirty="0" smtClean="0"/>
              <a:t> 퀴즈</a:t>
            </a:r>
            <a:r>
              <a:rPr lang="en-US" altLang="ko-KR" sz="2000" dirty="0" smtClean="0"/>
              <a:t>/</a:t>
            </a:r>
            <a:r>
              <a:rPr lang="ko-KR" altLang="en-US" sz="2000" dirty="0" smtClean="0"/>
              <a:t>시험 응시</a:t>
            </a:r>
            <a:endParaRPr lang="en-US" altLang="ko-KR" sz="2000" dirty="0" smtClean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altLang="ko-KR" sz="2000" b="1" dirty="0" smtClean="0">
                <a:solidFill>
                  <a:schemeClr val="bg1"/>
                </a:solidFill>
              </a:rPr>
              <a:t> LMS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이용 시 유의사항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5710" y="1399028"/>
            <a:ext cx="9883220" cy="1446491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/>
            </a:pPr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25710" y="1793286"/>
            <a:ext cx="95022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lang="ko-KR"/>
            </a:pPr>
            <a:r>
              <a:rPr lang="ko-KR" altLang="en-US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온라인 강의 </a:t>
            </a:r>
            <a:r>
              <a:rPr lang="ko-KR" altLang="en-US" sz="3600" dirty="0" err="1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수강방법</a:t>
            </a:r>
            <a:r>
              <a:rPr lang="ko-KR" altLang="en-US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안내</a:t>
            </a:r>
            <a:endParaRPr lang="ko-KR" altLang="en-US" sz="3600" dirty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9326" y="6192402"/>
            <a:ext cx="1844915" cy="436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70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1FC47A64-90B2-4C5A-90D5-B414ED692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6910754" cy="595992"/>
          </a:xfrm>
        </p:spPr>
        <p:txBody>
          <a:bodyPr>
            <a:normAutofit fontScale="90000"/>
          </a:bodyPr>
          <a:lstStyle/>
          <a:p>
            <a:r>
              <a:rPr lang="en-US" altLang="ko-KR" dirty="0"/>
              <a:t>5</a:t>
            </a:r>
            <a:r>
              <a:rPr lang="en-US" altLang="ko-KR" dirty="0" smtClean="0"/>
              <a:t>. LMS </a:t>
            </a:r>
            <a:r>
              <a:rPr lang="ko-KR" altLang="en-US" dirty="0" smtClean="0"/>
              <a:t>이용 시 유의사항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7508631" y="536330"/>
            <a:ext cx="2259623" cy="184639"/>
          </a:xfrm>
          <a:prstGeom prst="rect">
            <a:avLst/>
          </a:prstGeom>
          <a:solidFill>
            <a:srgbClr val="4454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8528538" y="6453554"/>
            <a:ext cx="1248508" cy="298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0924" y="6345076"/>
            <a:ext cx="1844915" cy="43676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552592" y="489052"/>
            <a:ext cx="30948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chemeClr val="bg1"/>
                </a:solidFill>
              </a:rPr>
              <a:t>LMS</a:t>
            </a:r>
            <a:r>
              <a:rPr lang="ko-KR" altLang="en-US" sz="1100" b="1" dirty="0">
                <a:solidFill>
                  <a:schemeClr val="bg1"/>
                </a:solidFill>
              </a:rPr>
              <a:t> 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시스템 이용방법 안내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학생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)</a:t>
            </a:r>
            <a:endParaRPr lang="ko-KR" altLang="en-US" sz="1100" b="1" dirty="0">
              <a:solidFill>
                <a:schemeClr val="bg1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8051" y="994629"/>
            <a:ext cx="7786687" cy="5350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658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1FC47A64-90B2-4C5A-90D5-B414ED692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6910754" cy="595992"/>
          </a:xfrm>
        </p:spPr>
        <p:txBody>
          <a:bodyPr>
            <a:normAutofit fontScale="90000"/>
          </a:bodyPr>
          <a:lstStyle/>
          <a:p>
            <a:r>
              <a:rPr lang="en-US" altLang="ko-KR" dirty="0"/>
              <a:t>5. LMS </a:t>
            </a:r>
            <a:r>
              <a:rPr lang="ko-KR" altLang="en-US" dirty="0"/>
              <a:t>이용 시 유의사항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7508631" y="536330"/>
            <a:ext cx="2259623" cy="184639"/>
          </a:xfrm>
          <a:prstGeom prst="rect">
            <a:avLst/>
          </a:prstGeom>
          <a:solidFill>
            <a:srgbClr val="4454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8528538" y="6453554"/>
            <a:ext cx="1248508" cy="298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0924" y="6345076"/>
            <a:ext cx="1844915" cy="43676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552592" y="489052"/>
            <a:ext cx="30948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chemeClr val="bg1"/>
                </a:solidFill>
              </a:rPr>
              <a:t>LMS</a:t>
            </a:r>
            <a:r>
              <a:rPr lang="ko-KR" altLang="en-US" sz="1100" b="1" dirty="0">
                <a:solidFill>
                  <a:schemeClr val="bg1"/>
                </a:solidFill>
              </a:rPr>
              <a:t> 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시스템 이용방법 안내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학생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)</a:t>
            </a:r>
            <a:endParaRPr lang="ko-KR" altLang="en-US" sz="1100" b="1" dirty="0">
              <a:solidFill>
                <a:schemeClr val="bg1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925" y="1195387"/>
            <a:ext cx="8058150" cy="4467225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1485261" y="4833387"/>
            <a:ext cx="3458213" cy="214863"/>
          </a:xfrm>
          <a:prstGeom prst="rect">
            <a:avLst/>
          </a:prstGeom>
          <a:solidFill>
            <a:schemeClr val="accent4">
              <a:alpha val="4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" name="직선 연결선 5"/>
          <p:cNvCxnSpPr/>
          <p:nvPr/>
        </p:nvCxnSpPr>
        <p:spPr>
          <a:xfrm>
            <a:off x="3448050" y="1195387"/>
            <a:ext cx="638175" cy="338138"/>
          </a:xfrm>
          <a:prstGeom prst="line">
            <a:avLst/>
          </a:prstGeom>
          <a:ln w="127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/>
        </p:nvCxnSpPr>
        <p:spPr>
          <a:xfrm flipH="1">
            <a:off x="3438525" y="1195387"/>
            <a:ext cx="638176" cy="338138"/>
          </a:xfrm>
          <a:prstGeom prst="line">
            <a:avLst/>
          </a:prstGeom>
          <a:ln w="127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848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1FC47A64-90B2-4C5A-90D5-B414ED692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6910754" cy="595992"/>
          </a:xfrm>
        </p:spPr>
        <p:txBody>
          <a:bodyPr>
            <a:normAutofit fontScale="90000"/>
          </a:bodyPr>
          <a:lstStyle/>
          <a:p>
            <a:r>
              <a:rPr lang="en-US" altLang="ko-KR" dirty="0"/>
              <a:t>5. LMS </a:t>
            </a:r>
            <a:r>
              <a:rPr lang="ko-KR" altLang="en-US" dirty="0"/>
              <a:t>이용 시 유의사항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7508631" y="536330"/>
            <a:ext cx="2259623" cy="184639"/>
          </a:xfrm>
          <a:prstGeom prst="rect">
            <a:avLst/>
          </a:prstGeom>
          <a:solidFill>
            <a:srgbClr val="4454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8528538" y="6453554"/>
            <a:ext cx="1248508" cy="298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0924" y="6345076"/>
            <a:ext cx="1844915" cy="43676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552592" y="489052"/>
            <a:ext cx="30948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chemeClr val="bg1"/>
                </a:solidFill>
              </a:rPr>
              <a:t>LMS</a:t>
            </a:r>
            <a:r>
              <a:rPr lang="ko-KR" altLang="en-US" sz="1100" b="1" dirty="0">
                <a:solidFill>
                  <a:schemeClr val="bg1"/>
                </a:solidFill>
              </a:rPr>
              <a:t> 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시스템 이용방법 안내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학생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)</a:t>
            </a:r>
            <a:endParaRPr lang="ko-KR" altLang="en-US" sz="1100" b="1" dirty="0">
              <a:solidFill>
                <a:schemeClr val="bg1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450" y="1238250"/>
            <a:ext cx="8039100" cy="4381500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4037962" y="1881738"/>
            <a:ext cx="3982088" cy="213762"/>
          </a:xfrm>
          <a:prstGeom prst="rect">
            <a:avLst/>
          </a:prstGeom>
          <a:solidFill>
            <a:schemeClr val="accent4">
              <a:alpha val="4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19950" y="1573961"/>
            <a:ext cx="22288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err="1" smtClean="0">
                <a:solidFill>
                  <a:srgbClr val="FF0000"/>
                </a:solidFill>
              </a:rPr>
              <a:t>멀티태스킹</a:t>
            </a:r>
            <a:r>
              <a:rPr lang="ko-KR" altLang="en-US" sz="1400" dirty="0" smtClean="0">
                <a:solidFill>
                  <a:srgbClr val="FF0000"/>
                </a:solidFill>
              </a:rPr>
              <a:t> 금지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780787" y="2661687"/>
            <a:ext cx="1257938" cy="243437"/>
          </a:xfrm>
          <a:prstGeom prst="rect">
            <a:avLst/>
          </a:prstGeom>
          <a:solidFill>
            <a:schemeClr val="accent4">
              <a:alpha val="4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9313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1FC47A64-90B2-4C5A-90D5-B414ED692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6910754" cy="595992"/>
          </a:xfrm>
        </p:spPr>
        <p:txBody>
          <a:bodyPr>
            <a:normAutofit fontScale="90000"/>
          </a:bodyPr>
          <a:lstStyle/>
          <a:p>
            <a:r>
              <a:rPr lang="en-US" altLang="ko-KR" dirty="0"/>
              <a:t>5. LMS </a:t>
            </a:r>
            <a:r>
              <a:rPr lang="ko-KR" altLang="en-US" dirty="0"/>
              <a:t>이용 시 유의사항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7508631" y="536330"/>
            <a:ext cx="2259623" cy="184639"/>
          </a:xfrm>
          <a:prstGeom prst="rect">
            <a:avLst/>
          </a:prstGeom>
          <a:solidFill>
            <a:srgbClr val="4454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8528538" y="6453554"/>
            <a:ext cx="1248508" cy="298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0924" y="6345076"/>
            <a:ext cx="1844915" cy="43676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552592" y="489052"/>
            <a:ext cx="30948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chemeClr val="bg1"/>
                </a:solidFill>
              </a:rPr>
              <a:t>LMS</a:t>
            </a:r>
            <a:r>
              <a:rPr lang="ko-KR" altLang="en-US" sz="1100" b="1" dirty="0">
                <a:solidFill>
                  <a:schemeClr val="bg1"/>
                </a:solidFill>
              </a:rPr>
              <a:t> 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시스템 이용방법 안내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학생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)</a:t>
            </a:r>
            <a:endParaRPr lang="ko-KR" altLang="en-US" sz="1100" b="1" dirty="0">
              <a:solidFill>
                <a:schemeClr val="bg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694597" y="3080229"/>
            <a:ext cx="123092" cy="140677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1006656" y="2846119"/>
            <a:ext cx="865609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en-US" altLang="ko-KR" sz="2000" dirty="0" smtClean="0"/>
              <a:t>LMS </a:t>
            </a:r>
            <a:r>
              <a:rPr lang="ko-KR" altLang="en-US" sz="2000" dirty="0" smtClean="0"/>
              <a:t>시스템 불편 발생 및 강의 수강에 이상이 있는 경우</a:t>
            </a:r>
            <a:r>
              <a:rPr lang="en-US" altLang="ko-KR" sz="2000" dirty="0" smtClean="0"/>
              <a:t>,</a:t>
            </a:r>
          </a:p>
          <a:p>
            <a:pPr fontAlgn="base" latinLnBrk="1">
              <a:lnSpc>
                <a:spcPct val="150000"/>
              </a:lnSpc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 1) LMS </a:t>
            </a:r>
            <a:r>
              <a:rPr lang="ko-KR" altLang="en-US" sz="2000" dirty="0" err="1" smtClean="0"/>
              <a:t>메인페이지</a:t>
            </a:r>
            <a:r>
              <a:rPr lang="ko-KR" altLang="en-US" sz="2000" dirty="0" smtClean="0"/>
              <a:t> </a:t>
            </a:r>
            <a:r>
              <a:rPr lang="en-US" altLang="ko-KR" sz="2000" dirty="0" smtClean="0"/>
              <a:t>– </a:t>
            </a:r>
            <a:r>
              <a:rPr lang="ko-KR" altLang="en-US" sz="2000" dirty="0" smtClean="0"/>
              <a:t>상단 메뉴 중 </a:t>
            </a:r>
            <a:r>
              <a:rPr lang="en-US" altLang="ko-KR" sz="2000" dirty="0" smtClean="0"/>
              <a:t>[</a:t>
            </a:r>
            <a:r>
              <a:rPr lang="en-US" altLang="ko-KR" sz="2000" dirty="0" err="1" smtClean="0"/>
              <a:t>HelpDesk</a:t>
            </a:r>
            <a:r>
              <a:rPr lang="en-US" altLang="ko-KR" sz="2000" dirty="0" smtClean="0"/>
              <a:t>] – [Q&amp;A </a:t>
            </a:r>
            <a:r>
              <a:rPr lang="ko-KR" altLang="en-US" sz="2000" dirty="0" smtClean="0"/>
              <a:t>게시판</a:t>
            </a:r>
            <a:r>
              <a:rPr lang="en-US" altLang="ko-KR" sz="2000" dirty="0" smtClean="0"/>
              <a:t>] </a:t>
            </a:r>
            <a:r>
              <a:rPr lang="ko-KR" altLang="en-US" sz="2000" dirty="0" smtClean="0"/>
              <a:t>을 통해 문의</a:t>
            </a:r>
            <a:endParaRPr lang="en-US" altLang="ko-KR" sz="2000" dirty="0" smtClean="0"/>
          </a:p>
          <a:p>
            <a:pPr fontAlgn="base" latinLnBrk="1">
              <a:lnSpc>
                <a:spcPct val="150000"/>
              </a:lnSpc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 2) </a:t>
            </a:r>
            <a:r>
              <a:rPr lang="ko-KR" altLang="en-US" sz="2000" dirty="0" smtClean="0"/>
              <a:t>교수학습지원센터</a:t>
            </a:r>
            <a:r>
              <a:rPr lang="en-US" altLang="ko-KR" sz="2000" dirty="0" smtClean="0"/>
              <a:t>(041-731-3370, 3371)</a:t>
            </a:r>
            <a:r>
              <a:rPr lang="ko-KR" altLang="en-US" sz="2000" dirty="0" smtClean="0"/>
              <a:t>로 유선 문의</a:t>
            </a:r>
            <a:endParaRPr lang="en-US" altLang="ko-KR" sz="2000" dirty="0"/>
          </a:p>
        </p:txBody>
      </p:sp>
      <p:sp>
        <p:nvSpPr>
          <p:cNvPr id="13" name="타원 12"/>
          <p:cNvSpPr/>
          <p:nvPr/>
        </p:nvSpPr>
        <p:spPr>
          <a:xfrm>
            <a:off x="694597" y="1661004"/>
            <a:ext cx="123092" cy="140677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006656" y="1426894"/>
            <a:ext cx="86560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2000" dirty="0" smtClean="0"/>
              <a:t>교과목 수업 운영 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일정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강의 내용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과제제출</a:t>
            </a:r>
            <a:r>
              <a:rPr lang="en-US" altLang="ko-KR" sz="2000" dirty="0" smtClean="0"/>
              <a:t>, </a:t>
            </a:r>
            <a:r>
              <a:rPr lang="ko-KR" altLang="en-US" sz="2000" dirty="0"/>
              <a:t>퀴즈 </a:t>
            </a:r>
            <a:r>
              <a:rPr lang="ko-KR" altLang="en-US" sz="2000" dirty="0" smtClean="0"/>
              <a:t>등</a:t>
            </a:r>
            <a:r>
              <a:rPr lang="en-US" altLang="ko-KR" sz="2000" dirty="0" smtClean="0"/>
              <a:t>)</a:t>
            </a:r>
            <a:r>
              <a:rPr lang="ko-KR" altLang="en-US" sz="2000" dirty="0" smtClean="0"/>
              <a:t>과 관련된 문의는</a:t>
            </a:r>
            <a:r>
              <a:rPr lang="en-US" altLang="ko-KR" sz="2000" dirty="0" smtClean="0"/>
              <a:t>,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2000" dirty="0" smtClean="0"/>
              <a:t>담당 교수님께 직접 문의</a:t>
            </a:r>
            <a:r>
              <a:rPr lang="en-US" altLang="ko-KR" sz="2000" dirty="0" smtClean="0"/>
              <a:t> </a:t>
            </a:r>
            <a:r>
              <a:rPr lang="ko-KR" altLang="en-US" sz="2000" dirty="0" smtClean="0"/>
              <a:t>하세요</a:t>
            </a:r>
            <a:r>
              <a:rPr lang="en-US" altLang="ko-KR" sz="2000" dirty="0" smtClean="0"/>
              <a:t>.</a:t>
            </a:r>
            <a:endParaRPr lang="en-US" altLang="ko-KR" sz="2000" dirty="0"/>
          </a:p>
        </p:txBody>
      </p:sp>
    </p:spTree>
    <p:extLst>
      <p:ext uri="{BB962C8B-B14F-4D97-AF65-F5344CB8AC3E}">
        <p14:creationId xmlns:p14="http://schemas.microsoft.com/office/powerpoint/2010/main" val="1072301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-1" y="0"/>
            <a:ext cx="9908931" cy="6858000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369277" y="2765024"/>
            <a:ext cx="9144000" cy="1265766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/>
            </a:pPr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69277" y="3074741"/>
            <a:ext cx="9144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lang="ko-KR"/>
            </a:pPr>
            <a:r>
              <a:rPr lang="ko-KR" altLang="en-US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감사합니다</a:t>
            </a:r>
            <a:r>
              <a:rPr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70212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20000000000000000000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20000000000000000000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20000000000000000000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20000000000000000000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1945</TotalTime>
  <Words>1179</Words>
  <Application>Microsoft Office PowerPoint</Application>
  <PresentationFormat>A4 용지(210x297mm)</PresentationFormat>
  <Paragraphs>188</Paragraphs>
  <Slides>26</Slides>
  <Notes>0</Notes>
  <HiddenSlides>0</HiddenSlides>
  <MMClips>2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36" baseType="lpstr">
      <vt:lpstr>DX봄결ExB</vt:lpstr>
      <vt:lpstr>HY헤드라인M</vt:lpstr>
      <vt:lpstr>나눔고딕</vt:lpstr>
      <vt:lpstr>맑은 고딕</vt:lpstr>
      <vt:lpstr>문체부 제목 돋음체</vt:lpstr>
      <vt:lpstr>Arial</vt:lpstr>
      <vt:lpstr>Calibri</vt:lpstr>
      <vt:lpstr>Calibri Light</vt:lpstr>
      <vt:lpstr>Tahoma</vt:lpstr>
      <vt:lpstr>Office 테마</vt:lpstr>
      <vt:lpstr>PowerPoint 프레젠테이션</vt:lpstr>
      <vt:lpstr>LMS (Learning Management Systems) 란? </vt:lpstr>
      <vt:lpstr>PowerPoint 프레젠테이션</vt:lpstr>
      <vt:lpstr>1. LMS 로그인 &amp; 강의실 접속하기 </vt:lpstr>
      <vt:lpstr>1. LMS 로그인 &amp; 강의실 접속하기 </vt:lpstr>
      <vt:lpstr>1. LMS 로그인 &amp; 강의실 접속하기 </vt:lpstr>
      <vt:lpstr>1. LMS 로그인 &amp; 강의실 접속하기 </vt:lpstr>
      <vt:lpstr>PowerPoint 프레젠테이션</vt:lpstr>
      <vt:lpstr>2. 강의 수강하기</vt:lpstr>
      <vt:lpstr>2. 강의 수강하기</vt:lpstr>
      <vt:lpstr>2. 강의 수강하기</vt:lpstr>
      <vt:lpstr>2. 강의 수강하기</vt:lpstr>
      <vt:lpstr>2. 강의 수강하기 (시연 동영상 클릭 재생)</vt:lpstr>
      <vt:lpstr>PowerPoint 프레젠테이션</vt:lpstr>
      <vt:lpstr>3. 나의 수업 진도현황 확인</vt:lpstr>
      <vt:lpstr>3. 나의 수업 진도현황 확인</vt:lpstr>
      <vt:lpstr>PowerPoint 프레젠테이션</vt:lpstr>
      <vt:lpstr>4. 퀴즈/시험 응시하기</vt:lpstr>
      <vt:lpstr>4. 퀴즈/시험 응시하기 (시험응시 실습영상)</vt:lpstr>
      <vt:lpstr>4. 퀴즈/시험 응시하기 (시연 동영상 클릭 재생)</vt:lpstr>
      <vt:lpstr>PowerPoint 프레젠테이션</vt:lpstr>
      <vt:lpstr>5. LMS 이용 시 유의사항</vt:lpstr>
      <vt:lpstr>5. LMS 이용 시 유의사항</vt:lpstr>
      <vt:lpstr>5. LMS 이용 시 유의사항</vt:lpstr>
      <vt:lpstr>5. LMS 이용 시 유의사항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안정윤</dc:creator>
  <cp:lastModifiedBy>GGU</cp:lastModifiedBy>
  <cp:revision>179</cp:revision>
  <cp:lastPrinted>2021-02-19T08:45:40Z</cp:lastPrinted>
  <dcterms:created xsi:type="dcterms:W3CDTF">2020-02-12T11:39:02Z</dcterms:created>
  <dcterms:modified xsi:type="dcterms:W3CDTF">2021-02-24T09:37:15Z</dcterms:modified>
  <cp:contentStatus/>
</cp:coreProperties>
</file>