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sldIdLst>
    <p:sldId id="256" r:id="rId2"/>
    <p:sldId id="311" r:id="rId3"/>
    <p:sldId id="322" r:id="rId4"/>
    <p:sldId id="323" r:id="rId5"/>
    <p:sldId id="343" r:id="rId6"/>
    <p:sldId id="324" r:id="rId7"/>
    <p:sldId id="325" r:id="rId8"/>
    <p:sldId id="344" r:id="rId9"/>
    <p:sldId id="321" r:id="rId10"/>
    <p:sldId id="345" r:id="rId11"/>
    <p:sldId id="341" r:id="rId12"/>
    <p:sldId id="346" r:id="rId13"/>
    <p:sldId id="328" r:id="rId14"/>
    <p:sldId id="342" r:id="rId15"/>
    <p:sldId id="347" r:id="rId16"/>
    <p:sldId id="348" r:id="rId17"/>
    <p:sldId id="349" r:id="rId18"/>
    <p:sldId id="350" r:id="rId19"/>
    <p:sldId id="351" r:id="rId20"/>
    <p:sldId id="329" r:id="rId21"/>
    <p:sldId id="304" r:id="rId22"/>
  </p:sldIdLst>
  <p:sldSz cx="7561263" cy="10693400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0C7"/>
    <a:srgbClr val="F9FCFD"/>
    <a:srgbClr val="E5DD9C"/>
    <a:srgbClr val="D8DFE1"/>
    <a:srgbClr val="006C7F"/>
    <a:srgbClr val="FF6600"/>
    <a:srgbClr val="E16742"/>
    <a:srgbClr val="F5AC3C"/>
    <a:srgbClr val="004C59"/>
    <a:srgbClr val="95C9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0397" autoAdjust="0"/>
    <p:restoredTop sz="94660"/>
  </p:normalViewPr>
  <p:slideViewPr>
    <p:cSldViewPr>
      <p:cViewPr>
        <p:scale>
          <a:sx n="75" d="100"/>
          <a:sy n="75" d="100"/>
        </p:scale>
        <p:origin x="1860" y="-90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1A9E6-469A-45D1-AB2D-DCC4E9D07D95}" type="datetimeFigureOut">
              <a:rPr lang="ko-KR" altLang="en-US" smtClean="0"/>
              <a:pPr/>
              <a:t>2023-07-26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4538"/>
            <a:ext cx="26320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43020-751B-4893-90F2-F9504972C6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708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7095" y="3321886"/>
            <a:ext cx="6427074" cy="22921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3D3C-E2AA-4C47-BC96-CA13DDC644C5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5D93C-B932-4096-97B5-9386BFD81A8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A40DA-AFE3-48D4-8A54-BFB27E4FC8DE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2D135-A94D-4CFF-A33B-054B00968F6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7287" y="6871500"/>
            <a:ext cx="6427074" cy="212382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7287" y="4532320"/>
            <a:ext cx="6427074" cy="23391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7799-54A9-46C8-A212-B17CAED64798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D5B67-B28E-4988-8F9C-76AA8A9BF56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8063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43642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8D9DA-6A10-42A1-A622-C49FC01FAB32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3E3B2-B00B-4500-A11C-C1FB11C541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8063" y="2393639"/>
            <a:ext cx="3340871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8063" y="3391194"/>
            <a:ext cx="3340871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6D0FC-A61B-45F8-AC3A-D01358DCD115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7C8E3-844F-41B3-B198-50EB2DEA97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17EC3-56CB-4526-8F77-A044DD1F3B4A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3EE50-FDC2-4652-9F5D-742B75509B2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B19AB-1662-4374-993B-5CC94BFCD07D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DD5F-6084-4CD1-90B0-8AFF43920B6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8064" y="425756"/>
            <a:ext cx="2487603" cy="18119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6244" y="425756"/>
            <a:ext cx="4226956" cy="912652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1C705-B1A6-4D3F-94F2-4BBC85817B01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63ED-BC77-46FA-9C30-8BE85D237A6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B8066-A0AC-404C-90F4-ECE6788314A3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6B84E-BCCF-4F1F-A9C1-9CB1B0BE1BC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E408-89C4-4074-B324-F08BCD483C91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B712A-F55F-4742-903E-3EFA6DF4B91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1916" y="428232"/>
            <a:ext cx="1701284" cy="912404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8063" y="428232"/>
            <a:ext cx="4977831" cy="912404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4D6E-6D9C-4668-897D-F3AE71BC1ED1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09951-5FCC-48FF-885B-96E503950EB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50B203F-E971-4FCB-A7AA-93DA0FEAE0CF}" type="datetime1">
              <a:rPr lang="ko-KR" altLang="en-US" smtClean="0"/>
              <a:pPr>
                <a:defRPr/>
              </a:pPr>
              <a:t>2023-07-26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EBC6F9C-499E-46D4-830E-340F5097D4E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4278EC2C-ED14-A8CD-6E2B-5F9FB3CA6DC0}"/>
              </a:ext>
            </a:extLst>
          </p:cNvPr>
          <p:cNvGrpSpPr/>
          <p:nvPr userDrawn="1"/>
        </p:nvGrpSpPr>
        <p:grpSpPr>
          <a:xfrm>
            <a:off x="5240318" y="239059"/>
            <a:ext cx="1943120" cy="603258"/>
            <a:chOff x="3241087" y="1218162"/>
            <a:chExt cx="1943120" cy="603258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DB7B47F0-D34B-824C-EB91-71CF58F77A0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r="72409"/>
            <a:stretch/>
          </p:blipFill>
          <p:spPr>
            <a:xfrm>
              <a:off x="3241087" y="1227126"/>
              <a:ext cx="576000" cy="594294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5E1A78-2807-F112-9152-BC613AA59A1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35869" r="36540"/>
            <a:stretch/>
          </p:blipFill>
          <p:spPr>
            <a:xfrm>
              <a:off x="3924647" y="1227126"/>
              <a:ext cx="576000" cy="594294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9E7F5C2-F1E1-70EA-0821-7E17274BF27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71737" r="672"/>
            <a:stretch/>
          </p:blipFill>
          <p:spPr>
            <a:xfrm>
              <a:off x="4608207" y="1218162"/>
              <a:ext cx="576000" cy="594294"/>
            </a:xfrm>
            <a:prstGeom prst="rect">
              <a:avLst/>
            </a:prstGeom>
          </p:spPr>
        </p:pic>
      </p:grp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D7336C6D-CFB0-EF43-7DC5-771A0F04BBB5}"/>
              </a:ext>
            </a:extLst>
          </p:cNvPr>
          <p:cNvCxnSpPr/>
          <p:nvPr userDrawn="1"/>
        </p:nvCxnSpPr>
        <p:spPr>
          <a:xfrm>
            <a:off x="-107801" y="1009650"/>
            <a:ext cx="7776864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gu.ac.kr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gates.ggu.ac.kr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yson\Desktop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97055" cy="1069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3727009" y="6521475"/>
            <a:ext cx="300595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0" lang="ko-KR" altLang="en-US" sz="4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간편매뉴얼</a:t>
            </a:r>
            <a:endParaRPr kumimoji="0" lang="en-US" altLang="ko-KR" sz="44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239976" y="5346700"/>
            <a:ext cx="1980030" cy="956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kumimoji="0" lang="ko-KR" altLang="en-US" sz="2000" b="1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금강대학교</a:t>
            </a:r>
            <a:endParaRPr kumimoji="0" lang="en-US" altLang="ko-KR" sz="2000" b="1" dirty="0">
              <a:solidFill>
                <a:schemeClr val="bg1">
                  <a:lumMod val="50000"/>
                </a:schemeClr>
              </a:solidFill>
              <a:latin typeface="+mn-ea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kumimoji="0" lang="ko-KR" altLang="en-US" sz="2000" b="1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  <a:cs typeface="Arial" panose="020B0604020202020204" pitchFamily="34" charset="0"/>
              </a:rPr>
              <a:t>학생역량시스템</a:t>
            </a:r>
            <a:endParaRPr kumimoji="0" lang="ko-KR" altLang="en-US" sz="2000" b="1" dirty="0">
              <a:solidFill>
                <a:schemeClr val="bg1">
                  <a:lumMod val="50000"/>
                </a:schemeClr>
              </a:solidFill>
              <a:latin typeface="+mn-ea"/>
              <a:ea typeface="+mn-ea"/>
              <a:cs typeface="Arial" panose="020B0604020202020204" pitchFamily="34" charset="0"/>
            </a:endParaRPr>
          </a:p>
        </p:txBody>
      </p:sp>
      <p:pic>
        <p:nvPicPr>
          <p:cNvPr id="8" name="Picture 3" descr="E:\JMH-PC\02 업체별자료\99. 기타\제안서 이미지\제안서\회사로고_투명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0094" y="10099228"/>
            <a:ext cx="2321074" cy="497127"/>
          </a:xfrm>
          <a:prstGeom prst="rect">
            <a:avLst/>
          </a:prstGeom>
          <a:noFill/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5DD7CB75-7C75-7EE3-1B9C-5F0FF2AD5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39" y="301121"/>
            <a:ext cx="2886311" cy="80519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yson\Desktop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64"/>
            <a:ext cx="7559676" cy="1069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3"/>
          <p:cNvSpPr txBox="1">
            <a:spLocks noChangeArrowheads="1"/>
          </p:cNvSpPr>
          <p:nvPr/>
        </p:nvSpPr>
        <p:spPr bwMode="auto">
          <a:xfrm>
            <a:off x="252239" y="3184525"/>
            <a:ext cx="1708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en-US" altLang="ko-KR" sz="28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Contents</a:t>
            </a:r>
          </a:p>
        </p:txBody>
      </p:sp>
      <p:sp>
        <p:nvSpPr>
          <p:cNvPr id="21" name="Rectangle 6"/>
          <p:cNvSpPr>
            <a:spLocks noChangeArrowheads="1"/>
          </p:cNvSpPr>
          <p:nvPr/>
        </p:nvSpPr>
        <p:spPr bwMode="auto">
          <a:xfrm>
            <a:off x="5508798" y="234132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kumimoji="0"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www.poweri.co.kr</a:t>
            </a:r>
          </a:p>
        </p:txBody>
      </p:sp>
      <p:grpSp>
        <p:nvGrpSpPr>
          <p:cNvPr id="2" name="그룹 59"/>
          <p:cNvGrpSpPr>
            <a:grpSpLocks/>
          </p:cNvGrpSpPr>
          <p:nvPr/>
        </p:nvGrpSpPr>
        <p:grpSpPr bwMode="auto">
          <a:xfrm>
            <a:off x="3772917" y="1386260"/>
            <a:ext cx="2276218" cy="1178564"/>
            <a:chOff x="5072065" y="1357298"/>
            <a:chExt cx="2276156" cy="1175946"/>
          </a:xfrm>
        </p:grpSpPr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>
              <a:off x="5470514" y="1713690"/>
              <a:ext cx="1877707" cy="819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시스템 안내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학생역량시스템 로그인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학생역량시스템 기본구성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3" name="Text Box 8"/>
            <p:cNvSpPr txBox="1">
              <a:spLocks noChangeArrowheads="1"/>
            </p:cNvSpPr>
            <p:nvPr/>
          </p:nvSpPr>
          <p:spPr bwMode="auto">
            <a:xfrm>
              <a:off x="5072065" y="1357298"/>
              <a:ext cx="1045450" cy="3378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1. 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로그인</a:t>
              </a:r>
              <a:endPara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2</a:t>
            </a:fld>
            <a:endParaRPr lang="ko-KR" altLang="en-US" dirty="0"/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6C4CDEEC-6903-A9A0-A82A-7DAE92F71A00}"/>
              </a:ext>
            </a:extLst>
          </p:cNvPr>
          <p:cNvGrpSpPr>
            <a:grpSpLocks/>
          </p:cNvGrpSpPr>
          <p:nvPr/>
        </p:nvGrpSpPr>
        <p:grpSpPr bwMode="auto">
          <a:xfrm>
            <a:off x="3772919" y="2804978"/>
            <a:ext cx="1380139" cy="1940311"/>
            <a:chOff x="5072065" y="1357298"/>
            <a:chExt cx="1380101" cy="1936001"/>
          </a:xfrm>
        </p:grpSpPr>
        <p:sp>
          <p:nvSpPr>
            <p:cNvPr id="5" name="Text Box 7">
              <a:extLst>
                <a:ext uri="{FF2B5EF4-FFF2-40B4-BE49-F238E27FC236}">
                  <a16:creationId xmlns:a16="http://schemas.microsoft.com/office/drawing/2014/main" id="{A2947663-58C7-F64A-E599-29CA0AD9B8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0514" y="1713690"/>
              <a:ext cx="981652" cy="1579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학적부조회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휴학신청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복학신청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자퇴신청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재입학신청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전과신청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" name="Text Box 8">
              <a:extLst>
                <a:ext uri="{FF2B5EF4-FFF2-40B4-BE49-F238E27FC236}">
                  <a16:creationId xmlns:a16="http://schemas.microsoft.com/office/drawing/2014/main" id="{7F71882B-C755-3BA7-41FF-22F1CAA105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2065" y="1357298"/>
              <a:ext cx="1250629" cy="3378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2. 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학적정보</a:t>
              </a:r>
              <a:endPara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7" name="그룹 59">
            <a:extLst>
              <a:ext uri="{FF2B5EF4-FFF2-40B4-BE49-F238E27FC236}">
                <a16:creationId xmlns:a16="http://schemas.microsoft.com/office/drawing/2014/main" id="{F66FD25A-3FAC-5CD7-5944-5968D272679B}"/>
              </a:ext>
            </a:extLst>
          </p:cNvPr>
          <p:cNvGrpSpPr>
            <a:grpSpLocks/>
          </p:cNvGrpSpPr>
          <p:nvPr/>
        </p:nvGrpSpPr>
        <p:grpSpPr bwMode="auto">
          <a:xfrm>
            <a:off x="3772916" y="4985443"/>
            <a:ext cx="2516669" cy="1178564"/>
            <a:chOff x="5072065" y="1357298"/>
            <a:chExt cx="2516600" cy="1175946"/>
          </a:xfrm>
        </p:grpSpPr>
        <p:sp>
          <p:nvSpPr>
            <p:cNvPr id="8" name="Text Box 7">
              <a:extLst>
                <a:ext uri="{FF2B5EF4-FFF2-40B4-BE49-F238E27FC236}">
                  <a16:creationId xmlns:a16="http://schemas.microsoft.com/office/drawing/2014/main" id="{4A271697-1B1A-7AF7-3870-4F8A6C11AD6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0514" y="1713690"/>
              <a:ext cx="2118151" cy="819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개설강좌 및 강의계획서 조회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수강신청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수강신청 </a:t>
              </a:r>
              <a:r>
                <a:rPr kumimoji="0" lang="en-US" altLang="ko-KR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성적조회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9" name="Text Box 8">
              <a:extLst>
                <a:ext uri="{FF2B5EF4-FFF2-40B4-BE49-F238E27FC236}">
                  <a16:creationId xmlns:a16="http://schemas.microsoft.com/office/drawing/2014/main" id="{5BB0819E-0999-6220-613A-DC32A60D23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2065" y="1357298"/>
              <a:ext cx="1340395" cy="3378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3. 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수업</a:t>
              </a: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성적</a:t>
              </a:r>
              <a:endPara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grpSp>
        <p:nvGrpSpPr>
          <p:cNvPr id="10" name="그룹 59">
            <a:extLst>
              <a:ext uri="{FF2B5EF4-FFF2-40B4-BE49-F238E27FC236}">
                <a16:creationId xmlns:a16="http://schemas.microsoft.com/office/drawing/2014/main" id="{989D4FA4-DD9D-C583-242C-BEAD1F225893}"/>
              </a:ext>
            </a:extLst>
          </p:cNvPr>
          <p:cNvGrpSpPr>
            <a:grpSpLocks/>
          </p:cNvGrpSpPr>
          <p:nvPr/>
        </p:nvGrpSpPr>
        <p:grpSpPr bwMode="auto">
          <a:xfrm>
            <a:off x="3772915" y="6404160"/>
            <a:ext cx="1994090" cy="670732"/>
            <a:chOff x="5072065" y="1357298"/>
            <a:chExt cx="1994035" cy="669242"/>
          </a:xfrm>
        </p:grpSpPr>
        <p:sp>
          <p:nvSpPr>
            <p:cNvPr id="11" name="Text Box 7">
              <a:extLst>
                <a:ext uri="{FF2B5EF4-FFF2-40B4-BE49-F238E27FC236}">
                  <a16:creationId xmlns:a16="http://schemas.microsoft.com/office/drawing/2014/main" id="{8E98427B-F916-1BBF-0FEB-413F35759F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70514" y="1713690"/>
              <a:ext cx="1595586" cy="312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90488" indent="-90488">
                <a:lnSpc>
                  <a:spcPct val="150000"/>
                </a:lnSpc>
                <a:buFontTx/>
                <a:buChar char="•"/>
                <a:defRPr/>
              </a:pPr>
              <a:r>
                <a:rPr kumimoji="0" lang="ko-KR" altLang="en-US" sz="11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등록금 분할납부신청</a:t>
              </a:r>
              <a:endParaRPr kumimoji="0" lang="en-US" altLang="ko-KR"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" name="Text Box 8">
              <a:extLst>
                <a:ext uri="{FF2B5EF4-FFF2-40B4-BE49-F238E27FC236}">
                  <a16:creationId xmlns:a16="http://schemas.microsoft.com/office/drawing/2014/main" id="{2B3CBB87-0C22-357C-3CC9-A8885AA527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72065" y="1357298"/>
              <a:ext cx="1340395" cy="33780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4. 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등록</a:t>
              </a:r>
              <a:r>
                <a:rPr kumimoji="0"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kumimoji="0"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장학</a:t>
              </a:r>
              <a:endParaRPr kumimoji="0"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260039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1-1.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시스템 안내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3</a:t>
            </a:fld>
            <a:endParaRPr lang="ko-KR" altLang="en-US" dirty="0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C66993C6-74A0-09B9-9A6C-92388AC986D7}"/>
              </a:ext>
            </a:extLst>
          </p:cNvPr>
          <p:cNvGrpSpPr/>
          <p:nvPr/>
        </p:nvGrpSpPr>
        <p:grpSpPr>
          <a:xfrm>
            <a:off x="468263" y="5156211"/>
            <a:ext cx="6045217" cy="2638761"/>
            <a:chOff x="758022" y="1469856"/>
            <a:chExt cx="6045217" cy="2638761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4E3AABA0-075D-9D3B-22B3-EB5122829D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3809" r="4379" b="5820"/>
            <a:stretch/>
          </p:blipFill>
          <p:spPr>
            <a:xfrm>
              <a:off x="758022" y="1469856"/>
              <a:ext cx="6045217" cy="2638761"/>
            </a:xfrm>
            <a:prstGeom prst="rect">
              <a:avLst/>
            </a:prstGeom>
          </p:spPr>
        </p:pic>
        <p:sp>
          <p:nvSpPr>
            <p:cNvPr id="6" name="사각형: 둥근 모서리 5">
              <a:extLst>
                <a:ext uri="{FF2B5EF4-FFF2-40B4-BE49-F238E27FC236}">
                  <a16:creationId xmlns:a16="http://schemas.microsoft.com/office/drawing/2014/main" id="{3C034C90-2C52-7D2C-BA9D-BCE42C8D0F5B}"/>
                </a:ext>
              </a:extLst>
            </p:cNvPr>
            <p:cNvSpPr/>
            <p:nvPr/>
          </p:nvSpPr>
          <p:spPr>
            <a:xfrm>
              <a:off x="4068663" y="2985676"/>
              <a:ext cx="957411" cy="363087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2CB907B9-AE70-71AA-5394-758213DDC613}"/>
              </a:ext>
            </a:extLst>
          </p:cNvPr>
          <p:cNvSpPr txBox="1"/>
          <p:nvPr/>
        </p:nvSpPr>
        <p:spPr>
          <a:xfrm>
            <a:off x="252239" y="2394372"/>
            <a:ext cx="7027886" cy="2575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①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학교홈페이지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3"/>
              </a:rPr>
              <a:t>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 상단의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[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GATES]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버튼을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endParaRPr kumimoji="1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스퀘어_ac" panose="020B0600000101010101" pitchFamily="50" charset="-127"/>
              <a:ea typeface="나눔스퀘어_ac" panose="020B0600000101010101" pitchFamily="50" charset="-127"/>
              <a:cs typeface="+mn-cs"/>
            </a:endParaRPr>
          </a:p>
          <a:p>
            <a:pPr marL="182563" marR="0" lvl="0" indent="-182563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※ 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위 링크는 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2023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년도 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8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월 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1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일 부로 적용될 예정입니다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. 8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월 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1</a:t>
            </a:r>
            <a:r>
              <a:rPr kumimoji="1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일 이전까지는 방법 ②를 통하여 접속하시기 바랍니다</a:t>
            </a:r>
            <a:r>
              <a:rPr kumimoji="1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rPr>
              <a:t>.</a:t>
            </a:r>
          </a:p>
          <a:p>
            <a:pPr marL="182563" indent="-182563">
              <a:lnSpc>
                <a:spcPct val="150000"/>
              </a:lnSpc>
            </a:pPr>
            <a:endParaRPr lang="en-US" altLang="ko-KR" sz="1100" b="1" dirty="0">
              <a:solidFill>
                <a:srgbClr val="FF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②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로그인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4"/>
              </a:rPr>
              <a:t>gates.ggu.ac.kr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82563" indent="-182563">
              <a:lnSpc>
                <a:spcPct val="150000"/>
              </a:lnSpc>
              <a:buAutoNum type="arabicPeriod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※ 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 하단의 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[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캠퍼스 서비스 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&gt; 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종합정보시스템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]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링크는 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23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학년도 계절학기 종료시점까지는 유지되며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</a:t>
            </a:r>
            <a:b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</a:b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  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이후 변경되는 통합정보시스템 링크로 적용될 예정입니다</a:t>
            </a:r>
            <a:r>
              <a:rPr lang="en-US" altLang="ko-KR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32629B4-A24E-1755-DF74-B071A46CBC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88" r="3683"/>
          <a:stretch/>
        </p:blipFill>
        <p:spPr>
          <a:xfrm>
            <a:off x="322519" y="1545676"/>
            <a:ext cx="7056784" cy="809745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88E33DD2-BCD9-0F29-13FE-1047C012E9E0}"/>
              </a:ext>
            </a:extLst>
          </p:cNvPr>
          <p:cNvSpPr/>
          <p:nvPr/>
        </p:nvSpPr>
        <p:spPr>
          <a:xfrm>
            <a:off x="5343377" y="1646222"/>
            <a:ext cx="957411" cy="26962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24867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슬라이드 번호 개체 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4</a:t>
            </a:fld>
            <a:endParaRPr lang="ko-KR" altLang="en-US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E269CF46-84AC-4E89-B809-40BD4075CB5E}"/>
              </a:ext>
            </a:extLst>
          </p:cNvPr>
          <p:cNvGrpSpPr/>
          <p:nvPr/>
        </p:nvGrpSpPr>
        <p:grpSpPr>
          <a:xfrm>
            <a:off x="367947" y="1346228"/>
            <a:ext cx="6825368" cy="2066968"/>
            <a:chOff x="511728" y="1183273"/>
            <a:chExt cx="8120543" cy="2459194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66D13C6B-F53C-C4F8-D894-5C1D44B7FA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0031" b="20552"/>
            <a:stretch/>
          </p:blipFill>
          <p:spPr>
            <a:xfrm>
              <a:off x="511728" y="1183273"/>
              <a:ext cx="8120543" cy="2459194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5DB805A6-D098-5FC8-1531-18E5FD6DE98B}"/>
                </a:ext>
              </a:extLst>
            </p:cNvPr>
            <p:cNvSpPr/>
            <p:nvPr/>
          </p:nvSpPr>
          <p:spPr>
            <a:xfrm>
              <a:off x="4688380" y="1460533"/>
              <a:ext cx="3440552" cy="1912690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69E5E1B4-7AF4-E27F-8155-F97CB7089140}"/>
                </a:ext>
              </a:extLst>
            </p:cNvPr>
            <p:cNvSpPr txBox="1"/>
            <p:nvPr/>
          </p:nvSpPr>
          <p:spPr>
            <a:xfrm>
              <a:off x="4773336" y="1786573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①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AA893C04-3034-8088-8352-436E549D0A1F}"/>
              </a:ext>
            </a:extLst>
          </p:cNvPr>
          <p:cNvGrpSpPr/>
          <p:nvPr/>
        </p:nvGrpSpPr>
        <p:grpSpPr>
          <a:xfrm>
            <a:off x="367947" y="4050556"/>
            <a:ext cx="5729682" cy="1478017"/>
            <a:chOff x="234891" y="3975137"/>
            <a:chExt cx="5729682" cy="1478017"/>
          </a:xfrm>
        </p:grpSpPr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FB583332-8F39-3DF1-EAF4-708F8940A0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229" t="46805" r="5963" b="8248"/>
            <a:stretch/>
          </p:blipFill>
          <p:spPr>
            <a:xfrm>
              <a:off x="234891" y="3975137"/>
              <a:ext cx="5729682" cy="1478017"/>
            </a:xfrm>
            <a:prstGeom prst="rect">
              <a:avLst/>
            </a:prstGeom>
            <a:ln>
              <a:solidFill>
                <a:srgbClr val="1E2129"/>
              </a:solidFill>
            </a:ln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A9F8B20-055F-A581-45D3-79ED1AFDA88F}"/>
                </a:ext>
              </a:extLst>
            </p:cNvPr>
            <p:cNvSpPr txBox="1"/>
            <p:nvPr/>
          </p:nvSpPr>
          <p:spPr>
            <a:xfrm>
              <a:off x="1127295" y="404714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②</a:t>
              </a: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C972234-D564-22B6-7B08-E08D0A78EC3C}"/>
                </a:ext>
              </a:extLst>
            </p:cNvPr>
            <p:cNvSpPr/>
            <p:nvPr/>
          </p:nvSpPr>
          <p:spPr>
            <a:xfrm>
              <a:off x="1211003" y="4116295"/>
              <a:ext cx="708380" cy="808043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97743CCD-D754-AE81-0937-F871D1D0FA3E}"/>
              </a:ext>
            </a:extLst>
          </p:cNvPr>
          <p:cNvSpPr txBox="1"/>
          <p:nvPr/>
        </p:nvSpPr>
        <p:spPr>
          <a:xfrm>
            <a:off x="252239" y="5620974"/>
            <a:ext cx="6168676" cy="46628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7800" indent="-1778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로그인 아이디와 비밀번호를 입력한 후 로그인 버튼을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b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</a:b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-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로그인 아이디는 학번이며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, 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초기 패스워드는 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! + 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주민등록번호 뒷자리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(7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자리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 + @ </a:t>
            </a:r>
            <a:r>
              <a:rPr lang="ko-KR" altLang="en-US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입니다</a:t>
            </a:r>
            <a:r>
              <a:rPr lang="en-US" altLang="ko-KR" sz="1100" dirty="0">
                <a:solidFill>
                  <a:srgbClr val="FF0000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77800" indent="-177800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로그인 후 하단의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“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학생역량시스템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“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링크를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비밀번호를 초기화 하였을 경우 새 비밀번호로 변경 후 사용 가능합니다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77800" indent="-177800">
              <a:lnSpc>
                <a:spcPct val="150000"/>
              </a:lnSpc>
              <a:buFont typeface="+mj-lt"/>
              <a:buAutoNum type="arabicPeriod" startAt="3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비밀번호 변경 후 </a:t>
            </a:r>
            <a:r>
              <a:rPr lang="ko-KR" altLang="en-US" sz="1100" dirty="0" err="1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재로그인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페이지로 이동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</a:p>
        </p:txBody>
      </p:sp>
      <p:cxnSp>
        <p:nvCxnSpPr>
          <p:cNvPr id="44" name="직선 연결선 43"/>
          <p:cNvCxnSpPr/>
          <p:nvPr/>
        </p:nvCxnSpPr>
        <p:spPr>
          <a:xfrm flipH="1">
            <a:off x="1683452" y="3690516"/>
            <a:ext cx="3753364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V="1">
            <a:off x="5436815" y="3185904"/>
            <a:ext cx="1" cy="50461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/>
          <p:nvPr/>
        </p:nvCxnSpPr>
        <p:spPr>
          <a:xfrm>
            <a:off x="1683452" y="3690516"/>
            <a:ext cx="0" cy="50119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09" y="6832919"/>
            <a:ext cx="4753570" cy="2433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15" y="8587060"/>
            <a:ext cx="3776861" cy="1090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0A9F8B20-055F-A581-45D3-79ED1AFDA88F}"/>
              </a:ext>
            </a:extLst>
          </p:cNvPr>
          <p:cNvSpPr txBox="1"/>
          <p:nvPr/>
        </p:nvSpPr>
        <p:spPr>
          <a:xfrm>
            <a:off x="387409" y="7024370"/>
            <a:ext cx="3866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A9F8B20-055F-A581-45D3-79ED1AFDA88F}"/>
              </a:ext>
            </a:extLst>
          </p:cNvPr>
          <p:cNvSpPr txBox="1"/>
          <p:nvPr/>
        </p:nvSpPr>
        <p:spPr>
          <a:xfrm>
            <a:off x="5076775" y="8608546"/>
            <a:ext cx="3866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56" name="직사각형 55"/>
          <p:cNvSpPr/>
          <p:nvPr/>
        </p:nvSpPr>
        <p:spPr>
          <a:xfrm>
            <a:off x="396255" y="307531"/>
            <a:ext cx="420339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1-2.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학생역량시스템 로그인</a:t>
            </a:r>
          </a:p>
        </p:txBody>
      </p:sp>
    </p:spTree>
    <p:extLst>
      <p:ext uri="{BB962C8B-B14F-4D97-AF65-F5344CB8AC3E}">
        <p14:creationId xmlns:p14="http://schemas.microsoft.com/office/powerpoint/2010/main" val="3421979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3FDA8388-B4E7-A0F7-EBBE-DF706F0F52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578321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452399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1-3.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학생역량시스템 기본구성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5</a:t>
            </a:fld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5E6D5BD-1C60-A21D-855D-095C16A87780}"/>
              </a:ext>
            </a:extLst>
          </p:cNvPr>
          <p:cNvSpPr/>
          <p:nvPr/>
        </p:nvSpPr>
        <p:spPr>
          <a:xfrm>
            <a:off x="1404367" y="1818308"/>
            <a:ext cx="1613153" cy="176784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61DE203-08A2-3035-8DE9-5269815633A5}"/>
              </a:ext>
            </a:extLst>
          </p:cNvPr>
          <p:cNvSpPr/>
          <p:nvPr/>
        </p:nvSpPr>
        <p:spPr>
          <a:xfrm>
            <a:off x="3088387" y="1818308"/>
            <a:ext cx="2474213" cy="367600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5914B3C-4F38-628E-47A4-6CC91BFEEADA}"/>
              </a:ext>
            </a:extLst>
          </p:cNvPr>
          <p:cNvSpPr/>
          <p:nvPr/>
        </p:nvSpPr>
        <p:spPr>
          <a:xfrm>
            <a:off x="5633468" y="1818308"/>
            <a:ext cx="1601008" cy="367600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73AC205-C5EB-61C6-7987-BB11B5724C56}"/>
              </a:ext>
            </a:extLst>
          </p:cNvPr>
          <p:cNvSpPr/>
          <p:nvPr/>
        </p:nvSpPr>
        <p:spPr>
          <a:xfrm>
            <a:off x="1404367" y="3868088"/>
            <a:ext cx="1613153" cy="162622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ECD7FA4-18CF-8935-773C-E32437708297}"/>
              </a:ext>
            </a:extLst>
          </p:cNvPr>
          <p:cNvSpPr txBox="1"/>
          <p:nvPr/>
        </p:nvSpPr>
        <p:spPr>
          <a:xfrm>
            <a:off x="1404367" y="3309104"/>
            <a:ext cx="322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FF0000"/>
                </a:solidFill>
                <a:latin typeface="+mn-lt"/>
              </a:rPr>
              <a:t>①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459B6E3-FD6F-7913-FFF9-27299FA2EFFD}"/>
              </a:ext>
            </a:extLst>
          </p:cNvPr>
          <p:cNvSpPr txBox="1"/>
          <p:nvPr/>
        </p:nvSpPr>
        <p:spPr>
          <a:xfrm>
            <a:off x="3080767" y="3309104"/>
            <a:ext cx="322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FF0000"/>
                </a:solidFill>
                <a:latin typeface="+mn-lt"/>
              </a:rPr>
              <a:t>②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5180051-3AF5-FEDD-CF5B-53F8AB1D24DB}"/>
              </a:ext>
            </a:extLst>
          </p:cNvPr>
          <p:cNvSpPr txBox="1"/>
          <p:nvPr/>
        </p:nvSpPr>
        <p:spPr>
          <a:xfrm>
            <a:off x="5633467" y="3288483"/>
            <a:ext cx="322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FF0000"/>
                </a:solidFill>
                <a:latin typeface="+mn-lt"/>
              </a:rPr>
              <a:t>③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9A20DA8-DC13-45F3-CC30-9621345836DA}"/>
              </a:ext>
            </a:extLst>
          </p:cNvPr>
          <p:cNvSpPr txBox="1"/>
          <p:nvPr/>
        </p:nvSpPr>
        <p:spPr>
          <a:xfrm>
            <a:off x="1404367" y="5206277"/>
            <a:ext cx="3225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rgbClr val="FF0000"/>
                </a:solidFill>
                <a:latin typeface="+mn-lt"/>
              </a:rPr>
              <a:t>④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BDF3717-5408-DD2E-AA84-FF4B063AA0D6}"/>
              </a:ext>
            </a:extLst>
          </p:cNvPr>
          <p:cNvSpPr txBox="1"/>
          <p:nvPr/>
        </p:nvSpPr>
        <p:spPr>
          <a:xfrm>
            <a:off x="166514" y="6144980"/>
            <a:ext cx="5514651" cy="23700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j-ea"/>
                <a:ea typeface="+mj-ea"/>
              </a:rPr>
              <a:t>1. </a:t>
            </a:r>
            <a:r>
              <a:rPr lang="ko-KR" altLang="en-US" sz="1400" b="1" dirty="0">
                <a:latin typeface="+mj-ea"/>
                <a:ea typeface="+mj-ea"/>
              </a:rPr>
              <a:t>기본 영역 설명</a:t>
            </a:r>
            <a:endParaRPr lang="en-US" altLang="ko-KR" sz="1600" b="1" dirty="0">
              <a:latin typeface="+mj-ea"/>
              <a:ea typeface="+mj-ea"/>
            </a:endParaRP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로그인한 사용자의 기본 정보가 조회됩니다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학교 홈페이지에 등록된 </a:t>
            </a:r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공지사항</a:t>
            </a:r>
            <a:r>
              <a:rPr lang="en-US" altLang="ko-KR" sz="1200" dirty="0">
                <a:latin typeface="+mj-ea"/>
                <a:ea typeface="+mj-ea"/>
              </a:rPr>
              <a:t>”</a:t>
            </a:r>
            <a:r>
              <a:rPr lang="ko-KR" altLang="en-US" sz="1200" dirty="0">
                <a:latin typeface="+mj-ea"/>
                <a:ea typeface="+mj-ea"/>
              </a:rPr>
              <a:t>이 조회됩니다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학교 홈페이지에 등록된 </a:t>
            </a:r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학사일정</a:t>
            </a:r>
            <a:r>
              <a:rPr lang="en-US" altLang="ko-KR" sz="1200" dirty="0">
                <a:latin typeface="+mj-ea"/>
                <a:ea typeface="+mj-ea"/>
              </a:rPr>
              <a:t>“</a:t>
            </a:r>
            <a:r>
              <a:rPr lang="ko-KR" altLang="en-US" sz="1200" dirty="0">
                <a:latin typeface="+mj-ea"/>
                <a:ea typeface="+mj-ea"/>
              </a:rPr>
              <a:t>이 조회됩니다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  <a:br>
              <a:rPr lang="en-US" altLang="ko-KR" sz="1200" dirty="0">
                <a:latin typeface="+mj-ea"/>
                <a:ea typeface="+mj-ea"/>
              </a:rPr>
            </a:br>
            <a:r>
              <a:rPr lang="en-US" altLang="ko-KR" sz="1200" dirty="0">
                <a:latin typeface="+mj-ea"/>
                <a:ea typeface="+mj-ea"/>
              </a:rPr>
              <a:t>- </a:t>
            </a:r>
            <a:r>
              <a:rPr lang="ko-KR" altLang="en-US" sz="1200" dirty="0">
                <a:latin typeface="+mj-ea"/>
                <a:ea typeface="+mj-ea"/>
              </a:rPr>
              <a:t>기본적으로 현재 월이 표기되며</a:t>
            </a:r>
            <a:r>
              <a:rPr lang="en-US" altLang="ko-KR" sz="1200" dirty="0">
                <a:latin typeface="+mj-ea"/>
                <a:ea typeface="+mj-ea"/>
              </a:rPr>
              <a:t>, </a:t>
            </a:r>
            <a:r>
              <a:rPr lang="ko-KR" altLang="en-US" sz="1200" dirty="0">
                <a:latin typeface="+mj-ea"/>
                <a:ea typeface="+mj-ea"/>
              </a:rPr>
              <a:t>월을 변경하여 조회하실 수 있습니다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바로가기 링크가 제공됩니다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endParaRPr lang="en-US" altLang="ko-KR" sz="1200" dirty="0">
              <a:latin typeface="+mj-ea"/>
              <a:ea typeface="+mj-ea"/>
            </a:endParaRP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j-ea"/>
                <a:ea typeface="+mj-ea"/>
              </a:rPr>
              <a:t>2. </a:t>
            </a:r>
            <a:r>
              <a:rPr lang="ko-KR" altLang="en-US" sz="1400" b="1" dirty="0">
                <a:latin typeface="+mj-ea"/>
                <a:ea typeface="+mj-ea"/>
              </a:rPr>
              <a:t>메뉴</a:t>
            </a:r>
            <a:endParaRPr lang="en-US" altLang="ko-KR" sz="1600" b="1" dirty="0">
              <a:latin typeface="+mj-ea"/>
              <a:ea typeface="+mj-ea"/>
            </a:endParaRPr>
          </a:p>
          <a:p>
            <a:pPr marL="396875" lvl="1" indent="-211138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j-ea"/>
                <a:ea typeface="+mj-ea"/>
              </a:rPr>
              <a:t>로그인한 사용자의 권한에 따라 좌측의 메뉴가 조회됩니다</a:t>
            </a:r>
            <a:r>
              <a:rPr lang="en-US" altLang="ko-KR" sz="1200" dirty="0">
                <a:latin typeface="+mj-ea"/>
                <a:ea typeface="+mj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3100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830CEBD0-7BB6-0787-5923-E448B7006A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60039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2-1.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학적부 조회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6514" y="6505139"/>
            <a:ext cx="7290778" cy="23700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각 학생의 학적정보를 조회하는 화면입니다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</a:pPr>
            <a:endParaRPr lang="en-US" altLang="ko-KR" sz="1200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학적부조회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하단의 각 정보 탭에서 각 정보를 조회할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신상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탭에서는 연락처 및 주소정보를 수정하여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자료를 수정할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변경이력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주소를 변경했던 이력을 확인 하실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가족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탭에서는 가족 구성원들을 추가 및 수정 할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6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C82A8E-712B-07B6-BB0A-7E20F76C611C}"/>
              </a:ext>
            </a:extLst>
          </p:cNvPr>
          <p:cNvSpPr txBox="1"/>
          <p:nvPr/>
        </p:nvSpPr>
        <p:spPr>
          <a:xfrm>
            <a:off x="6696089" y="296306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41AF9CE-E48E-9C5E-3075-A264B8DE9962}"/>
              </a:ext>
            </a:extLst>
          </p:cNvPr>
          <p:cNvSpPr/>
          <p:nvPr/>
        </p:nvSpPr>
        <p:spPr>
          <a:xfrm>
            <a:off x="6814778" y="3223290"/>
            <a:ext cx="409221" cy="186568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1934579-E2D6-EBA5-C8D8-4A4F59703AAA}"/>
              </a:ext>
            </a:extLst>
          </p:cNvPr>
          <p:cNvSpPr txBox="1"/>
          <p:nvPr/>
        </p:nvSpPr>
        <p:spPr>
          <a:xfrm>
            <a:off x="6755082" y="1569339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B33BFAA-6889-8AC6-5104-50EA125DB2CA}"/>
              </a:ext>
            </a:extLst>
          </p:cNvPr>
          <p:cNvSpPr/>
          <p:nvPr/>
        </p:nvSpPr>
        <p:spPr>
          <a:xfrm>
            <a:off x="6873771" y="1829567"/>
            <a:ext cx="409221" cy="186568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858355-9694-7B78-C25F-0FC0CAA2C26F}"/>
              </a:ext>
            </a:extLst>
          </p:cNvPr>
          <p:cNvSpPr txBox="1"/>
          <p:nvPr/>
        </p:nvSpPr>
        <p:spPr>
          <a:xfrm>
            <a:off x="2087218" y="502046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5D71493-44AA-08C5-0932-EF046244D639}"/>
              </a:ext>
            </a:extLst>
          </p:cNvPr>
          <p:cNvSpPr/>
          <p:nvPr/>
        </p:nvSpPr>
        <p:spPr>
          <a:xfrm>
            <a:off x="2205907" y="5280690"/>
            <a:ext cx="529919" cy="186568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0261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AD3FDEF4-3829-E7EE-E378-8D1F2D864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2-2.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휴학신청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7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6282804"/>
            <a:ext cx="6401111" cy="390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휴학을 신청하는 화면입니다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휴학신청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휴학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휴학 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휴학신청정보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휴학과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[2. </a:t>
            </a:r>
            <a:r>
              <a:rPr lang="ko-KR" altLang="en-US" sz="1200" dirty="0">
                <a:latin typeface="+mn-ea"/>
                <a:ea typeface="+mn-ea"/>
              </a:rPr>
              <a:t>입대정보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는 선택한 변동사유가 군 관련 휴학일 경우에만 필수입력 되도록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[4. </a:t>
            </a:r>
            <a:r>
              <a:rPr lang="ko-KR" altLang="en-US" sz="1200" dirty="0">
                <a:latin typeface="+mn-ea"/>
                <a:ea typeface="+mn-ea"/>
              </a:rPr>
              <a:t>계좌정보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는 환불할 금액이 있는 경우 자동으로 활성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및 비활성화 처리됩니다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클릭하여 휴학신청을 저장합니다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복학예정년도</a:t>
            </a:r>
            <a:r>
              <a:rPr lang="ko-KR" altLang="en-US" sz="1200" dirty="0">
                <a:latin typeface="+mn-ea"/>
                <a:ea typeface="+mn-ea"/>
              </a:rPr>
              <a:t> 학기는 </a:t>
            </a:r>
            <a:r>
              <a:rPr lang="ko-KR" altLang="en-US" sz="1200" dirty="0" err="1">
                <a:latin typeface="+mn-ea"/>
                <a:ea typeface="+mn-ea"/>
              </a:rPr>
              <a:t>처리년도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학기 이후의 년도 및 학기로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입력되어야 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[6.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승인 및 인정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에서 휴학신청 및 승인정보가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정상적으로 휴학처리가 완료되었을 경우 교무 승인여부가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v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표시가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7105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8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5243743" cy="8311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7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정보를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취소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신청을 취소할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lvl="0">
              <a:lnSpc>
                <a:spcPts val="2000"/>
              </a:lnSpc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교무승인이 완료된 경우에는 취소하실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교무승인 이후 취소하고자 할 경우 담당부서로 문의하시기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9990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2B3358E4-23CD-236F-6A70-30ABAF7A3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2-3.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복학신청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9</a:t>
            </a:fld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2AC1C6-A62A-7EDE-36AA-CF3454667F36}"/>
              </a:ext>
            </a:extLst>
          </p:cNvPr>
          <p:cNvSpPr txBox="1"/>
          <p:nvPr/>
        </p:nvSpPr>
        <p:spPr>
          <a:xfrm>
            <a:off x="166514" y="6282804"/>
            <a:ext cx="6284093" cy="365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복학을 신청하는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본 화면은 휴학생만 사용하실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복학신청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복학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복학 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복학신청정보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복학과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복학신청을 저장합니다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복학예정년도</a:t>
            </a:r>
            <a:r>
              <a:rPr lang="ko-KR" altLang="en-US" sz="1200" dirty="0">
                <a:latin typeface="+mn-ea"/>
                <a:ea typeface="+mn-ea"/>
              </a:rPr>
              <a:t> 학기는 </a:t>
            </a:r>
            <a:r>
              <a:rPr lang="ko-KR" altLang="en-US" sz="1200" dirty="0" err="1">
                <a:latin typeface="+mn-ea"/>
                <a:ea typeface="+mn-ea"/>
              </a:rPr>
              <a:t>처리년도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학기 이후의 년도 및 학기로 입력되어야 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[5. </a:t>
            </a:r>
            <a:r>
              <a:rPr lang="ko-KR" altLang="en-US" sz="1200" dirty="0">
                <a:latin typeface="+mn-ea"/>
                <a:ea typeface="+mn-ea"/>
              </a:rPr>
              <a:t>승인 및 인정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에서 복학신청 및 승인정보가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정상적으로 복학처리가 완료되었을 경우 교무 승인여부가 </a:t>
            </a:r>
            <a:r>
              <a:rPr lang="en-US" altLang="ko-KR" sz="1200" dirty="0">
                <a:latin typeface="+mn-ea"/>
                <a:ea typeface="+mn-ea"/>
              </a:rPr>
              <a:t>v </a:t>
            </a:r>
            <a:r>
              <a:rPr lang="ko-KR" altLang="en-US" sz="1200" dirty="0">
                <a:latin typeface="+mn-ea"/>
                <a:ea typeface="+mn-ea"/>
              </a:rPr>
              <a:t>표시가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endParaRPr lang="en-US" altLang="ko-KR" sz="1200" dirty="0">
              <a:latin typeface="+mn-lt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5783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10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5243743" cy="8311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7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정보를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취소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신청을 취소할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lvl="0">
              <a:lnSpc>
                <a:spcPts val="2000"/>
              </a:lnSpc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교무승인이 완료된 경우에는 취소하실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교무승인 이후 취소하고자 할 경우 담당부서로 문의하시기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7903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2-4.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자퇴신청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11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0AFBF2B-6AE7-3AF6-DB81-71E17BBF0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57EA5A-448B-5BF8-5226-DD2A4F8D2671}"/>
              </a:ext>
            </a:extLst>
          </p:cNvPr>
          <p:cNvSpPr txBox="1"/>
          <p:nvPr/>
        </p:nvSpPr>
        <p:spPr>
          <a:xfrm>
            <a:off x="166514" y="6282804"/>
            <a:ext cx="6093335" cy="390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자퇴신청서를 작성하는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자퇴신청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자퇴를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자퇴신청을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자퇴신청정보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자퇴와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[2. </a:t>
            </a:r>
            <a:r>
              <a:rPr lang="ko-KR" altLang="en-US" sz="1200" dirty="0">
                <a:latin typeface="+mn-ea"/>
                <a:ea typeface="+mn-ea"/>
              </a:rPr>
              <a:t>계좌정보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는 환불한 금액이 있는 경우 자동으로 활성 및 비활성화 처리됩니다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자퇴신청을 저장합니다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[4. </a:t>
            </a:r>
            <a:r>
              <a:rPr lang="ko-KR" altLang="en-US" sz="1200" dirty="0">
                <a:latin typeface="+mn-ea"/>
                <a:ea typeface="+mn-ea"/>
              </a:rPr>
              <a:t>승인 및 인정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에서 자퇴신청 및 승인정보가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정상적으로 자퇴처리가 완료되었을 경우 교무 승인여부가 </a:t>
            </a:r>
            <a:r>
              <a:rPr lang="en-US" altLang="ko-KR" sz="1200" dirty="0">
                <a:latin typeface="+mn-ea"/>
                <a:ea typeface="+mn-ea"/>
              </a:rPr>
              <a:t>v </a:t>
            </a:r>
            <a:r>
              <a:rPr lang="ko-KR" altLang="en-US" sz="1200" dirty="0">
                <a:latin typeface="+mn-ea"/>
                <a:ea typeface="+mn-ea"/>
              </a:rPr>
              <a:t>표시가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신청한 정보를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취소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신청을 취소할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이미 교무승인이 완료된 경우에는 취소하실 수 없습니다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endParaRPr lang="en-US" altLang="ko-KR" sz="1200" dirty="0">
              <a:latin typeface="+mn-lt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973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248818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2-5.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재입학신청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12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0AFBF2B-6AE7-3AF6-DB81-71E17BBF0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057EA5A-448B-5BF8-5226-DD2A4F8D2671}"/>
              </a:ext>
            </a:extLst>
          </p:cNvPr>
          <p:cNvSpPr txBox="1"/>
          <p:nvPr/>
        </p:nvSpPr>
        <p:spPr>
          <a:xfrm>
            <a:off x="166514" y="6282804"/>
            <a:ext cx="6093335" cy="390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자퇴신청서를 작성하는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자퇴신청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자퇴를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자퇴신청을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자퇴신청정보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자퇴와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[2. </a:t>
            </a:r>
            <a:r>
              <a:rPr lang="ko-KR" altLang="en-US" sz="1200" dirty="0">
                <a:latin typeface="+mn-ea"/>
                <a:ea typeface="+mn-ea"/>
              </a:rPr>
              <a:t>계좌정보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는 환불한 금액이 있는 경우 자동으로 활성 및 비활성화 처리됩니다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자퇴신청을 저장합니다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[4. </a:t>
            </a:r>
            <a:r>
              <a:rPr lang="ko-KR" altLang="en-US" sz="1200" dirty="0">
                <a:latin typeface="+mn-ea"/>
                <a:ea typeface="+mn-ea"/>
              </a:rPr>
              <a:t>승인 및 인정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에서 자퇴신청 및 승인정보가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정상적으로 자퇴처리가 완료되었을 경우 교무 승인여부가 </a:t>
            </a:r>
            <a:r>
              <a:rPr lang="en-US" altLang="ko-KR" sz="1200" dirty="0">
                <a:latin typeface="+mn-ea"/>
                <a:ea typeface="+mn-ea"/>
              </a:rPr>
              <a:t>v </a:t>
            </a:r>
            <a:r>
              <a:rPr lang="ko-KR" altLang="en-US" sz="1200" dirty="0">
                <a:latin typeface="+mn-ea"/>
                <a:ea typeface="+mn-ea"/>
              </a:rPr>
              <a:t>표시가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endParaRPr lang="ko-KR" altLang="en-US" sz="1200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신청한 정보를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취소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신청을 취소할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이미 교무승인이 완료된 경우에는 취소하실 수 없습니다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691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1286842D-F712-1BB9-C26F-846EBB35BB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48818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2-5.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재입학신청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13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325771" cy="39089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재입학을 신청하는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본 화면은 제적생만 사용하실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재입학신청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최초입학 이후 재입학 신청했던 리스트를 확인할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재입학신청을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재입학 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재입학과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저장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재입학 신청을 저장합니다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[3.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승인 및 인정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에서 자퇴신청 및 승인정보가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정상적으로 재입학처리가 완료되었을 경우 교무 승인여부가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v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표시가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endParaRPr lang="ko-KR" altLang="en-US" sz="1200" dirty="0">
              <a:latin typeface="+mn-lt"/>
              <a:ea typeface="맑은 고딕" panose="020B0503020000020004" pitchFamily="50" charset="-127"/>
            </a:endParaRP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정보를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취소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클릭하여 신청을 취소할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교무승인이 완료된 경우에는 취소하실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034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1DE24701-DE95-E5B8-7EFD-FBDC96053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2-6.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전과신청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14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155852" cy="4165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학생의 전과를 신청하는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재학생만 신청 가능합니다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</a:t>
            </a:r>
            <a:r>
              <a:rPr lang="ko-KR" altLang="en-US" sz="1200" dirty="0" err="1">
                <a:latin typeface="+mn-ea"/>
                <a:ea typeface="+mn-ea"/>
              </a:rPr>
              <a:t>업무메뉴리스트에서</a:t>
            </a:r>
            <a:r>
              <a:rPr lang="ko-KR" altLang="en-US" sz="1200" dirty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학적정보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전과신청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신청리스트에서 입학 이후 전과 신청했던 리스트를 확인할 수</a:t>
            </a: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전과신청을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새로운 행을 추가합니다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오른쪽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전과 신청정보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내역에 전과와 관련된 정보를 입력합니다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전과하고자 하는 학과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전공을 반드시 선택하여야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첨부파일을 등록하고자 할 경우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첨부파일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파일을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저장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전과신청을 저장합니다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[4. </a:t>
            </a:r>
            <a:r>
              <a:rPr lang="ko-KR" altLang="en-US" sz="1200" dirty="0">
                <a:latin typeface="+mn-ea"/>
                <a:ea typeface="+mn-ea"/>
              </a:rPr>
              <a:t>승인 및 인정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에서 자퇴신청 및 승인정보가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정상적으로 전과처리가 완료되었을 경우 교무 승인여부가 </a:t>
            </a:r>
            <a:r>
              <a:rPr lang="en-US" altLang="ko-KR" sz="1200" dirty="0">
                <a:latin typeface="+mn-ea"/>
                <a:ea typeface="+mn-ea"/>
              </a:rPr>
              <a:t>v </a:t>
            </a:r>
            <a:r>
              <a:rPr lang="ko-KR" altLang="en-US" sz="1200" dirty="0">
                <a:latin typeface="+mn-ea"/>
                <a:ea typeface="+mn-ea"/>
              </a:rPr>
              <a:t>표시가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신청한 정보를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취소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버튼을 클릭하여 신청을 취소할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단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이미 교무승인이 완료된 경우에는 취소하실 수 없습니다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0875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4674700-BC92-CB89-1FF3-51609C711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431560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3-1.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개설강좌 및 강의계획서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15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579045" cy="365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개설과목 및 강의계획서를 조회하는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상단의 조회조건에 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학기를 설정합니다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화면이 열릴 때 현재 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학기가 자동으로 설정됩니다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조회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수강신청과목 조회 </a:t>
            </a:r>
            <a:r>
              <a:rPr lang="en-US" altLang="ko-KR" sz="1200" dirty="0">
                <a:latin typeface="+mn-ea"/>
                <a:ea typeface="+mn-ea"/>
              </a:rPr>
              <a:t>: </a:t>
            </a:r>
            <a:r>
              <a:rPr lang="ko-KR" altLang="en-US" sz="1200" dirty="0">
                <a:latin typeface="+mn-ea"/>
                <a:ea typeface="+mn-ea"/>
              </a:rPr>
              <a:t>해당학기에 본인이 수강신청한 과목만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조회조건을 만족하는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강의계획서가 작성된 개설과목에는 위 그림과 같이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문서보기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아이콘이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해당 아이콘을 클릭할 경우 강의계획서를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직전학기 강의평가 우수교원일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팀 </a:t>
            </a:r>
            <a:r>
              <a:rPr lang="ko-KR" altLang="en-US" sz="1200" dirty="0" err="1">
                <a:latin typeface="+mn-ea"/>
                <a:ea typeface="+mn-ea"/>
              </a:rPr>
              <a:t>티칭과목일</a:t>
            </a:r>
            <a:r>
              <a:rPr lang="ko-KR" altLang="en-US" sz="1200" dirty="0">
                <a:latin typeface="+mn-ea"/>
                <a:ea typeface="+mn-ea"/>
              </a:rPr>
              <a:t> 경우 배정된 교수에 우수교원이 포함되어 있을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  </a:t>
            </a:r>
            <a:r>
              <a:rPr lang="ko-KR" altLang="en-US" sz="1200" dirty="0">
                <a:latin typeface="+mn-ea"/>
                <a:ea typeface="+mn-ea"/>
              </a:rPr>
              <a:t>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2F6F1E-C3B0-A25B-FE54-2FAECF616B82}"/>
              </a:ext>
            </a:extLst>
          </p:cNvPr>
          <p:cNvSpPr txBox="1"/>
          <p:nvPr/>
        </p:nvSpPr>
        <p:spPr>
          <a:xfrm>
            <a:off x="5838528" y="167342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889D7E7-5E78-94C8-8D98-6B39AFC32737}"/>
              </a:ext>
            </a:extLst>
          </p:cNvPr>
          <p:cNvSpPr/>
          <p:nvPr/>
        </p:nvSpPr>
        <p:spPr>
          <a:xfrm>
            <a:off x="6103798" y="1750420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EFD7E-0FEE-1B6D-5511-198F953C4A12}"/>
              </a:ext>
            </a:extLst>
          </p:cNvPr>
          <p:cNvSpPr txBox="1"/>
          <p:nvPr/>
        </p:nvSpPr>
        <p:spPr>
          <a:xfrm>
            <a:off x="402928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71F888C-F157-FB01-F2DF-B64B90922FC2}"/>
              </a:ext>
            </a:extLst>
          </p:cNvPr>
          <p:cNvSpPr/>
          <p:nvPr/>
        </p:nvSpPr>
        <p:spPr>
          <a:xfrm>
            <a:off x="668198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F0BDEC-29EA-4A9C-C3D0-88FF34A6F048}"/>
              </a:ext>
            </a:extLst>
          </p:cNvPr>
          <p:cNvSpPr txBox="1"/>
          <p:nvPr/>
        </p:nvSpPr>
        <p:spPr>
          <a:xfrm>
            <a:off x="3446165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⑤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D9C5672-CE71-813F-D08E-0CB06AF5090A}"/>
              </a:ext>
            </a:extLst>
          </p:cNvPr>
          <p:cNvSpPr/>
          <p:nvPr/>
        </p:nvSpPr>
        <p:spPr>
          <a:xfrm>
            <a:off x="3711435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55392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167581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3-2.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수강신청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16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280887" cy="33959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수강신청을 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수강신청 기간일 경우에만 위와 같은 화면이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메뉴 리스트에서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수업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성적 </a:t>
            </a:r>
            <a:r>
              <a:rPr lang="en-US" altLang="ko-KR" sz="1200" dirty="0">
                <a:latin typeface="+mn-ea"/>
                <a:ea typeface="+mn-ea"/>
              </a:rPr>
              <a:t>&gt; </a:t>
            </a:r>
            <a:r>
              <a:rPr lang="ko-KR" altLang="en-US" sz="1200" dirty="0">
                <a:latin typeface="+mn-ea"/>
                <a:ea typeface="+mn-ea"/>
              </a:rPr>
              <a:t>수강신청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메뉴 클릭 시 현재 수강신청기간이 아닐 경우 아래와 같이 오류 메시지가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오류 메세지가 나타날 경우 수강신청 기간에 화면을 닫은 후 다시 열어야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기간일 경우 상단 그림과 같이 해당 학기의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2CECA01D-E234-F33B-E9F8-D76FEC7AF2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475" b="13391"/>
          <a:stretch/>
        </p:blipFill>
        <p:spPr>
          <a:xfrm>
            <a:off x="402928" y="8155012"/>
            <a:ext cx="5969991" cy="899616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2528711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5797F80A-2CC3-3BBE-8A2D-4F068A8B3C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41"/>
          <a:stretch/>
        </p:blipFill>
        <p:spPr>
          <a:xfrm>
            <a:off x="480963" y="4770903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17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6473247" cy="8269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조회조건 항목별 기본값 안내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소속학과가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      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해당 학과로 개설된 과목이 없을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전체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 선택됩니다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현재 학년이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변경할 경우 자동으로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과목명을 입력한 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엔터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키를 누를 경우 해당 과목명이 포함된 개설과목이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상단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개설과목 리스트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조회조건을 만족하는 개설과목 목록이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조회된 내역 중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수강신청하고자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하는 과목의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결과에 따른 수강신청내역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처리정보가 메시지가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성공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당해학기 신청가능학점 부분의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②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좌측에 이수구분별 신청학점이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③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우측에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④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실패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실패사유가 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1EC22A-6686-CD35-3AD1-9338F7E63F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980"/>
          <a:stretch/>
        </p:blipFill>
        <p:spPr>
          <a:xfrm>
            <a:off x="480963" y="3271169"/>
            <a:ext cx="6840000" cy="88251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53327E39-9E1E-0517-954F-1FDE0AEE932A}"/>
              </a:ext>
            </a:extLst>
          </p:cNvPr>
          <p:cNvSpPr/>
          <p:nvPr/>
        </p:nvSpPr>
        <p:spPr>
          <a:xfrm>
            <a:off x="800745" y="3712424"/>
            <a:ext cx="387598" cy="4412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2F4DB14-30D2-15D5-BB4C-DB042A5B0FEC}"/>
              </a:ext>
            </a:extLst>
          </p:cNvPr>
          <p:cNvSpPr/>
          <p:nvPr/>
        </p:nvSpPr>
        <p:spPr>
          <a:xfrm>
            <a:off x="6334769" y="4827419"/>
            <a:ext cx="913755" cy="192826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67B2EA-D28A-082C-9786-528FFFAC05E9}"/>
              </a:ext>
            </a:extLst>
          </p:cNvPr>
          <p:cNvSpPr txBox="1"/>
          <p:nvPr/>
        </p:nvSpPr>
        <p:spPr>
          <a:xfrm>
            <a:off x="6215789" y="4569470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5F87029-63BE-A098-08F3-44A432D9A4B0}"/>
              </a:ext>
            </a:extLst>
          </p:cNvPr>
          <p:cNvSpPr/>
          <p:nvPr/>
        </p:nvSpPr>
        <p:spPr>
          <a:xfrm>
            <a:off x="534044" y="5198894"/>
            <a:ext cx="1009006" cy="19448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2C0269-00D5-F33E-5C99-8B7337DBA822}"/>
              </a:ext>
            </a:extLst>
          </p:cNvPr>
          <p:cNvSpPr txBox="1"/>
          <p:nvPr/>
        </p:nvSpPr>
        <p:spPr>
          <a:xfrm>
            <a:off x="884047" y="5267655"/>
            <a:ext cx="55656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C467868-0EC9-BBA8-F01E-1A23931E338C}"/>
              </a:ext>
            </a:extLst>
          </p:cNvPr>
          <p:cNvSpPr/>
          <p:nvPr/>
        </p:nvSpPr>
        <p:spPr>
          <a:xfrm>
            <a:off x="1581794" y="5431316"/>
            <a:ext cx="5666730" cy="48030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9B9175-98F5-87A9-C22D-68D982406B65}"/>
              </a:ext>
            </a:extLst>
          </p:cNvPr>
          <p:cNvSpPr txBox="1"/>
          <p:nvPr/>
        </p:nvSpPr>
        <p:spPr>
          <a:xfrm>
            <a:off x="6705022" y="5520463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72AA1E7-8FEE-F71E-1A57-0794393A16F8}"/>
              </a:ext>
            </a:extLst>
          </p:cNvPr>
          <p:cNvSpPr/>
          <p:nvPr/>
        </p:nvSpPr>
        <p:spPr>
          <a:xfrm>
            <a:off x="1581794" y="6764817"/>
            <a:ext cx="5666730" cy="37893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BFC9E9-8340-A48F-FCE9-6D3FE6672CE8}"/>
              </a:ext>
            </a:extLst>
          </p:cNvPr>
          <p:cNvSpPr txBox="1"/>
          <p:nvPr/>
        </p:nvSpPr>
        <p:spPr>
          <a:xfrm>
            <a:off x="6705022" y="6826468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13148154-B4F6-CCC3-966C-694818284D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8257"/>
          <a:stretch/>
        </p:blipFill>
        <p:spPr>
          <a:xfrm>
            <a:off x="477579" y="8859552"/>
            <a:ext cx="6840000" cy="366055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36687450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18</a:t>
            </a:fld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7013458" cy="5960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이수한 과목을 재수강하고자 할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과목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을 선택한 후 처리하여야 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등급 등의 조건을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만족하여야만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재수강하실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요건은 학칙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또는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학사내규를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참고하시기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수강신청한 과목을 삭제하고자 할 경우 수강신청내역에서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삭제 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Data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 바로 삭제되므로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맑은 고딕" panose="020B0503020000020004" pitchFamily="50" charset="-127"/>
              </a:rPr>
              <a:t>삭제한 과목은 복구하실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삭제한 과목을 다시 수강 신청할 경우 수강정원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수강신청인원에 따라 수강신청이 불가능할 수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 처리결과도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＂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80E8070-EBC2-A77C-E613-FB93CF6D4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63" y="1732500"/>
            <a:ext cx="6840000" cy="115640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991B4EB8-7798-8DA0-36F7-411C956CAC70}"/>
              </a:ext>
            </a:extLst>
          </p:cNvPr>
          <p:cNvSpPr/>
          <p:nvPr/>
        </p:nvSpPr>
        <p:spPr>
          <a:xfrm>
            <a:off x="5369352" y="1996804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FFBAEAC-9E42-AD63-A40D-F3284080F5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41"/>
          <a:stretch/>
        </p:blipFill>
        <p:spPr>
          <a:xfrm>
            <a:off x="480963" y="3762524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5C924202-50A8-F377-EDC0-F42ED13976DD}"/>
              </a:ext>
            </a:extLst>
          </p:cNvPr>
          <p:cNvSpPr/>
          <p:nvPr/>
        </p:nvSpPr>
        <p:spPr>
          <a:xfrm>
            <a:off x="1838970" y="4455374"/>
            <a:ext cx="387598" cy="39285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2104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3807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3-3.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수강신청 </a:t>
            </a:r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성적조회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19</a:t>
            </a:fld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7170901"/>
            <a:ext cx="5189241" cy="16006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로그인한 학생의 이전학기까지 취득한 성적을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화면에서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성적조회</a:t>
            </a:r>
            <a:r>
              <a:rPr lang="en-US" altLang="ko-KR" sz="1200" dirty="0">
                <a:latin typeface="+mn-ea"/>
                <a:ea typeface="+mn-ea"/>
              </a:rPr>
              <a:t>＂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성적 조회 팝업이 나타나며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성적이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A5874B2-38DA-CA6B-8D7B-BF766D531368}"/>
              </a:ext>
            </a:extLst>
          </p:cNvPr>
          <p:cNvSpPr/>
          <p:nvPr/>
        </p:nvSpPr>
        <p:spPr>
          <a:xfrm>
            <a:off x="6398052" y="1834878"/>
            <a:ext cx="555198" cy="16537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115660F-5E84-7D20-1984-D5A14ED566B0}"/>
              </a:ext>
            </a:extLst>
          </p:cNvPr>
          <p:cNvGrpSpPr/>
          <p:nvPr/>
        </p:nvGrpSpPr>
        <p:grpSpPr>
          <a:xfrm>
            <a:off x="6621860" y="1922180"/>
            <a:ext cx="819543" cy="529406"/>
            <a:chOff x="1666641" y="2419764"/>
            <a:chExt cx="819543" cy="52940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B911078-FCE6-A8C9-6A31-EE1CCE43234A}"/>
                </a:ext>
              </a:extLst>
            </p:cNvPr>
            <p:cNvSpPr txBox="1"/>
            <p:nvPr/>
          </p:nvSpPr>
          <p:spPr>
            <a:xfrm>
              <a:off x="1944048" y="2672171"/>
              <a:ext cx="542136" cy="276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latin typeface="+mn-ea"/>
                  <a:ea typeface="+mn-ea"/>
                </a:rPr>
                <a:t>클릭</a:t>
              </a:r>
              <a:r>
                <a:rPr lang="en-US" altLang="ko-KR" sz="1200" b="1" dirty="0">
                  <a:latin typeface="+mn-ea"/>
                  <a:ea typeface="+mn-ea"/>
                </a:rPr>
                <a:t>!</a:t>
              </a:r>
              <a:endParaRPr lang="ko-KR" altLang="en-US" sz="1200" b="1" dirty="0">
                <a:latin typeface="+mn-ea"/>
                <a:ea typeface="+mn-ea"/>
              </a:endParaRPr>
            </a:p>
          </p:txBody>
        </p:sp>
        <p:pic>
          <p:nvPicPr>
            <p:cNvPr id="6" name="Picture 6" descr="C:\Users\JMH\Desktop\제목 없음-2.gif">
              <a:extLst>
                <a:ext uri="{FF2B5EF4-FFF2-40B4-BE49-F238E27FC236}">
                  <a16:creationId xmlns:a16="http://schemas.microsoft.com/office/drawing/2014/main" id="{4E6A1AC2-C803-E613-1EA3-CA21ECB5EC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66641" y="2419764"/>
              <a:ext cx="401583" cy="360040"/>
            </a:xfrm>
            <a:prstGeom prst="rect">
              <a:avLst/>
            </a:prstGeom>
            <a:noFill/>
          </p:spPr>
        </p:pic>
      </p:grpSp>
      <p:cxnSp>
        <p:nvCxnSpPr>
          <p:cNvPr id="7" name="연결선: 꺾임 6">
            <a:extLst>
              <a:ext uri="{FF2B5EF4-FFF2-40B4-BE49-F238E27FC236}">
                <a16:creationId xmlns:a16="http://schemas.microsoft.com/office/drawing/2014/main" id="{0D5B8824-ECC9-83AF-71CA-22489D193E31}"/>
              </a:ext>
            </a:extLst>
          </p:cNvPr>
          <p:cNvCxnSpPr>
            <a:cxnSpLocks/>
            <a:stCxn id="5" idx="2"/>
            <a:endCxn id="11" idx="3"/>
          </p:cNvCxnSpPr>
          <p:nvPr/>
        </p:nvCxnSpPr>
        <p:spPr>
          <a:xfrm rot="5400000">
            <a:off x="5858668" y="3415569"/>
            <a:ext cx="2275650" cy="347684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2C635DDD-2EBB-7C64-40ED-8A445CB615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524"/>
          <a:stretch/>
        </p:blipFill>
        <p:spPr>
          <a:xfrm>
            <a:off x="656623" y="2451587"/>
            <a:ext cx="6166028" cy="4551298"/>
          </a:xfrm>
          <a:prstGeom prst="rect">
            <a:avLst/>
          </a:prstGeom>
          <a:ln>
            <a:solidFill>
              <a:srgbClr val="BAC0C7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0446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>
            <a:extLst>
              <a:ext uri="{FF2B5EF4-FFF2-40B4-BE49-F238E27FC236}">
                <a16:creationId xmlns:a16="http://schemas.microsoft.com/office/drawing/2014/main" id="{75DD0968-038B-152B-F562-7093C48A05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2" y="1314252"/>
            <a:ext cx="7056000" cy="4810909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280878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4-1. </a:t>
            </a:r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분할납부신청</a:t>
            </a:r>
          </a:p>
        </p:txBody>
      </p:sp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20</a:t>
            </a:fld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66514" y="6282804"/>
            <a:ext cx="7276351" cy="28830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학생 등록금 분할 납부 신청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등록금 분할납부 신청기간에만 가능합니다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</a:pPr>
            <a:endParaRPr lang="en-US" altLang="ko-KR" sz="1200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메뉴에서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등록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장학</a:t>
            </a:r>
            <a:r>
              <a:rPr lang="en-US" altLang="ko-KR" sz="1200" dirty="0">
                <a:latin typeface="+mn-ea"/>
                <a:ea typeface="+mn-ea"/>
              </a:rPr>
              <a:t>] – [</a:t>
            </a:r>
            <a:r>
              <a:rPr lang="ko-KR" altLang="en-US" sz="1200" dirty="0">
                <a:latin typeface="+mn-ea"/>
                <a:ea typeface="+mn-ea"/>
              </a:rPr>
              <a:t>분할납부신청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선택합니다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상단의 조회조건 영역에 신청하고자 하는 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학기가 자동 설정 및 등록금 정보가 조회 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(</a:t>
            </a:r>
            <a:r>
              <a:rPr lang="ko-KR" altLang="en-US" sz="1200" dirty="0">
                <a:latin typeface="+mn-ea"/>
                <a:ea typeface="+mn-ea"/>
              </a:rPr>
              <a:t>학교에서 설정한 분할납부신청 기간이 기본적으로 입력됩니다</a:t>
            </a:r>
            <a:r>
              <a:rPr lang="en-US" altLang="ko-KR" sz="1200" dirty="0">
                <a:latin typeface="+mn-ea"/>
                <a:ea typeface="+mn-ea"/>
              </a:rPr>
              <a:t>.)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분납 차수</a:t>
            </a:r>
            <a:r>
              <a:rPr lang="en-US" altLang="ko-KR" sz="1200" dirty="0">
                <a:latin typeface="+mn-ea"/>
                <a:ea typeface="+mn-ea"/>
              </a:rPr>
              <a:t>(</a:t>
            </a:r>
            <a:r>
              <a:rPr lang="ko-KR" altLang="en-US" sz="1200" dirty="0">
                <a:latin typeface="+mn-ea"/>
                <a:ea typeface="+mn-ea"/>
              </a:rPr>
              <a:t>횟수</a:t>
            </a:r>
            <a:r>
              <a:rPr lang="en-US" altLang="ko-KR" sz="1200" dirty="0">
                <a:latin typeface="+mn-ea"/>
                <a:ea typeface="+mn-ea"/>
              </a:rPr>
              <a:t>)</a:t>
            </a:r>
            <a:r>
              <a:rPr lang="ko-KR" altLang="en-US" sz="1200" dirty="0">
                <a:latin typeface="+mn-ea"/>
                <a:ea typeface="+mn-ea"/>
              </a:rPr>
              <a:t> 선택하면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금액이 자동 분할 되어 입력됩니다</a:t>
            </a:r>
            <a:r>
              <a:rPr lang="en-US" altLang="ko-KR" sz="1200" dirty="0">
                <a:latin typeface="+mn-ea"/>
                <a:ea typeface="+mn-ea"/>
              </a:rPr>
              <a:t>.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분납신청정보</a:t>
            </a:r>
            <a:r>
              <a:rPr lang="en-US" altLang="ko-KR" sz="1200" dirty="0">
                <a:latin typeface="+mn-ea"/>
                <a:ea typeface="+mn-ea"/>
              </a:rPr>
              <a:t>(</a:t>
            </a:r>
            <a:r>
              <a:rPr lang="ko-KR" altLang="en-US" sz="1200" dirty="0">
                <a:latin typeface="+mn-ea"/>
                <a:ea typeface="+mn-ea"/>
              </a:rPr>
              <a:t>신청사유</a:t>
            </a:r>
            <a:r>
              <a:rPr lang="en-US" altLang="ko-KR" sz="1200" dirty="0">
                <a:latin typeface="+mn-ea"/>
                <a:ea typeface="+mn-ea"/>
              </a:rPr>
              <a:t>) </a:t>
            </a:r>
            <a:r>
              <a:rPr lang="ko-KR" altLang="en-US" sz="1200" dirty="0">
                <a:latin typeface="+mn-ea"/>
                <a:ea typeface="+mn-ea"/>
              </a:rPr>
              <a:t>등을 입력 하고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분납금액을 확인 후 분납신청 버튼을 클릭하여 신청합니다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분납신청 이후에 분할납부 신청서를 출력 할 수 있습니다</a:t>
            </a:r>
            <a:r>
              <a:rPr lang="en-US" altLang="ko-KR" sz="1200">
                <a:latin typeface="+mn-ea"/>
                <a:ea typeface="+mn-ea"/>
              </a:rPr>
              <a:t>.</a:t>
            </a:r>
            <a:endParaRPr lang="en-US" altLang="ko-KR" sz="1200" dirty="0">
              <a:latin typeface="+mn-ea"/>
              <a:ea typeface="+mn-ea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7429901E-F018-9006-D1E2-8E125AD974E2}"/>
              </a:ext>
            </a:extLst>
          </p:cNvPr>
          <p:cNvSpPr/>
          <p:nvPr/>
        </p:nvSpPr>
        <p:spPr>
          <a:xfrm>
            <a:off x="290159" y="2711149"/>
            <a:ext cx="3778503" cy="902336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D216509-552F-E653-638E-942F6F50A018}"/>
              </a:ext>
            </a:extLst>
          </p:cNvPr>
          <p:cNvSpPr txBox="1"/>
          <p:nvPr/>
        </p:nvSpPr>
        <p:spPr>
          <a:xfrm>
            <a:off x="23614" y="2644304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83D8E27B-DAB1-4C3C-BEE7-FAC02BA9D138}"/>
              </a:ext>
            </a:extLst>
          </p:cNvPr>
          <p:cNvSpPr/>
          <p:nvPr/>
        </p:nvSpPr>
        <p:spPr>
          <a:xfrm>
            <a:off x="302759" y="3747299"/>
            <a:ext cx="7005871" cy="56762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445CFEC-8732-F969-F6E4-719E428799F8}"/>
              </a:ext>
            </a:extLst>
          </p:cNvPr>
          <p:cNvSpPr txBox="1"/>
          <p:nvPr/>
        </p:nvSpPr>
        <p:spPr>
          <a:xfrm>
            <a:off x="36215" y="3774221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1B9228E-2BCA-82B7-58EF-0C5BBDDC2168}"/>
              </a:ext>
            </a:extLst>
          </p:cNvPr>
          <p:cNvSpPr txBox="1"/>
          <p:nvPr/>
        </p:nvSpPr>
        <p:spPr>
          <a:xfrm>
            <a:off x="4284687" y="4294278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FCD12AB9-7DA3-DECA-9FE8-7AE05D8CD36B}"/>
              </a:ext>
            </a:extLst>
          </p:cNvPr>
          <p:cNvSpPr/>
          <p:nvPr/>
        </p:nvSpPr>
        <p:spPr>
          <a:xfrm>
            <a:off x="4554124" y="4349411"/>
            <a:ext cx="2754505" cy="182978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5339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yson\Desktop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" y="1587"/>
            <a:ext cx="7559675" cy="1069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881313" y="10027220"/>
            <a:ext cx="18002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kumimoji="0"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www.poweri.co.kr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2263898" y="5492457"/>
            <a:ext cx="33757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0" lang="en-US" altLang="ko-KR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Thank</a:t>
            </a:r>
            <a:r>
              <a:rPr kumimoji="0" lang="ko-KR" altLang="en-US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 </a:t>
            </a:r>
            <a:r>
              <a:rPr kumimoji="0" lang="en-US" altLang="ko-KR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YOU!</a:t>
            </a:r>
            <a:endParaRPr kumimoji="0" lang="ko-KR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EADD5F-6084-4CD1-90B0-8AFF43920B63}" type="slidenum">
              <a:rPr lang="ko-KR" altLang="en-US" smtClean="0"/>
              <a:pPr>
                <a:defRPr/>
              </a:pPr>
              <a:t>21</a:t>
            </a:fld>
            <a:endParaRPr lang="ko-KR" altLang="en-US" dirty="0"/>
          </a:p>
        </p:txBody>
      </p:sp>
      <p:pic>
        <p:nvPicPr>
          <p:cNvPr id="2" name="Picture 3" descr="E:\JMH-PC\02 업체별자료\99. 기타\제안서 이미지\제안서\회사로고_투명.png">
            <a:extLst>
              <a:ext uri="{FF2B5EF4-FFF2-40B4-BE49-F238E27FC236}">
                <a16:creationId xmlns:a16="http://schemas.microsoft.com/office/drawing/2014/main" id="{6DE42896-7EAE-56FB-10D6-0B7773235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0094" y="9523164"/>
            <a:ext cx="2321074" cy="4971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1870</TotalTime>
  <Words>2038</Words>
  <Application>Microsoft Office PowerPoint</Application>
  <PresentationFormat>사용자 지정</PresentationFormat>
  <Paragraphs>233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6" baseType="lpstr">
      <vt:lpstr>굴림</vt:lpstr>
      <vt:lpstr>나눔스퀘어_ac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파워포인트배경_세로형</dc:title>
  <dc:creator>㈜인비닷컴</dc:creator>
  <dc:description>무단 복제 배포시 법적 불이익을 받을 수 있습니다.</dc:description>
  <cp:lastModifiedBy>jmh3535@nate.com</cp:lastModifiedBy>
  <cp:revision>573</cp:revision>
  <cp:lastPrinted>2022-10-26T07:35:35Z</cp:lastPrinted>
  <dcterms:created xsi:type="dcterms:W3CDTF">2013-12-05T04:50:26Z</dcterms:created>
  <dcterms:modified xsi:type="dcterms:W3CDTF">2023-07-26T09:56:08Z</dcterms:modified>
  <cp:category>본 문서의 저작권은 비즈폼에 있습니다.</cp:category>
</cp:coreProperties>
</file>