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60" r:id="rId3"/>
  </p:sldMasterIdLst>
  <p:handoutMasterIdLst>
    <p:handoutMasterId r:id="rId13"/>
  </p:handoutMasterIdLst>
  <p:sldIdLst>
    <p:sldId id="266" r:id="rId4"/>
    <p:sldId id="270" r:id="rId5"/>
    <p:sldId id="260" r:id="rId6"/>
    <p:sldId id="265" r:id="rId7"/>
    <p:sldId id="263" r:id="rId8"/>
    <p:sldId id="256" r:id="rId9"/>
    <p:sldId id="257" r:id="rId10"/>
    <p:sldId id="258" r:id="rId11"/>
    <p:sldId id="261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AD2FD-FA16-458A-9E09-627D35FCE07D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FDB26-4B8A-4AF8-A877-B82BCFCC23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058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085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7496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81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106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6830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391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1024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95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944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7350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698B9A2-8636-4FBE-B702-529C8F0F3ACC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0483E-9859-44FB-85ED-BB59F70E2B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050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309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3152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040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089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7615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428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263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914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5168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52816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3271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09717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424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535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277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7597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1495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783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413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2300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463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9269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5976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2"/>
          <p:cNvSpPr>
            <a:spLocks noGrp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r>
              <a:rPr lang="ko-KR" altLang="en-US" sz="4400" kern="0">
                <a:solidFill>
                  <a:srgbClr val="000000"/>
                </a:solidFill>
                <a:latin typeface="굴림"/>
                <a:ea typeface="굴림"/>
              </a:rPr>
              <a:t>                  </a:t>
            </a:r>
          </a:p>
          <a:p>
            <a:pPr marL="0" lvl="1" algn="ctr" eaLnBrk="0" hangingPunct="0">
              <a:defRPr/>
            </a:pPr>
            <a:r>
              <a:rPr lang="ko-KR" altLang="en-US" sz="4400" ker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</a:p>
          <a:p>
            <a:pPr marL="0" lvl="2" algn="ctr" eaLnBrk="0" hangingPunct="0">
              <a:defRPr/>
            </a:pPr>
            <a:r>
              <a:rPr lang="ko-KR" altLang="en-US" sz="4400" ker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</a:p>
          <a:p>
            <a:pPr marL="0" lvl="3" algn="ctr" eaLnBrk="0" hangingPunct="0">
              <a:defRPr/>
            </a:pPr>
            <a:r>
              <a:rPr lang="ko-KR" altLang="en-US" sz="4400" ker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</a:p>
          <a:p>
            <a:pPr marL="0" lvl="4" algn="ctr" eaLnBrk="0" hangingPunct="0">
              <a:defRPr/>
            </a:pPr>
            <a:r>
              <a:rPr lang="ko-KR" altLang="en-US" sz="4400" ker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855279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0483E-9859-44FB-85ED-BB59F70E2BB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557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42D8F-7738-4220-8CFC-082EDF72F410}" type="datetimeFigureOut">
              <a:rPr lang="ko-KR" altLang="en-US" smtClean="0"/>
              <a:t>2014-10-08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1D0B5-F13F-4DA2-A72E-B5B918326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394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1EA15-EF21-4B8A-9B4F-EF73037A42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2014-10-08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02F94-8E35-430A-AB7C-DBE7496D663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20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685800" y="1772817"/>
            <a:ext cx="7772400" cy="11521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ko-KR" altLang="en-US" dirty="0" smtClean="0"/>
              <a:t>금강대학교 성취</a:t>
            </a:r>
            <a:r>
              <a:rPr lang="en-US" altLang="ko-KR" dirty="0" smtClean="0"/>
              <a:t>School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4294967295"/>
          </p:nvPr>
        </p:nvSpPr>
        <p:spPr>
          <a:xfrm>
            <a:off x="1699592" y="3287415"/>
            <a:ext cx="6400800" cy="1752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+mj-ea"/>
                <a:ea typeface="+mj-ea"/>
              </a:rPr>
              <a:t>저학년 진로탐색 </a:t>
            </a:r>
            <a:r>
              <a:rPr lang="en-US" altLang="ko-KR" sz="2000" b="1" dirty="0" smtClean="0">
                <a:latin typeface="+mj-ea"/>
                <a:ea typeface="+mj-ea"/>
              </a:rPr>
              <a:t>School 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+mj-ea"/>
                <a:ea typeface="+mj-ea"/>
              </a:rPr>
              <a:t>3</a:t>
            </a:r>
            <a:r>
              <a:rPr lang="ko-KR" altLang="en-US" sz="2000" b="1" dirty="0" smtClean="0">
                <a:latin typeface="+mj-ea"/>
                <a:ea typeface="+mj-ea"/>
              </a:rPr>
              <a:t>학년  역량강화 </a:t>
            </a:r>
            <a:r>
              <a:rPr lang="en-US" altLang="ko-KR" sz="2000" b="1" dirty="0" smtClean="0">
                <a:latin typeface="+mj-ea"/>
                <a:ea typeface="+mj-ea"/>
              </a:rPr>
              <a:t>School 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+mj-ea"/>
                <a:ea typeface="+mj-ea"/>
              </a:rPr>
              <a:t>4</a:t>
            </a:r>
            <a:r>
              <a:rPr lang="ko-KR" altLang="en-US" sz="2000" b="1" dirty="0" smtClean="0">
                <a:latin typeface="+mj-ea"/>
                <a:ea typeface="+mj-ea"/>
              </a:rPr>
              <a:t>학년  실전취업 </a:t>
            </a:r>
            <a:r>
              <a:rPr lang="en-US" altLang="ko-KR" sz="2000" b="1" dirty="0" smtClean="0">
                <a:latin typeface="+mj-ea"/>
                <a:ea typeface="+mj-ea"/>
              </a:rPr>
              <a:t>School 1,2 </a:t>
            </a:r>
            <a:r>
              <a:rPr lang="en-US" altLang="ko-KR" sz="1800" b="1" dirty="0" smtClean="0">
                <a:latin typeface="+mj-ea"/>
                <a:ea typeface="+mj-ea"/>
              </a:rPr>
              <a:t>( 2</a:t>
            </a:r>
            <a:r>
              <a:rPr lang="ko-KR" altLang="en-US" sz="1800" b="1" dirty="0" smtClean="0">
                <a:latin typeface="+mj-ea"/>
                <a:ea typeface="+mj-ea"/>
              </a:rPr>
              <a:t>회 연결실시 </a:t>
            </a:r>
            <a:r>
              <a:rPr lang="en-US" altLang="ko-KR" sz="1800" b="1" dirty="0" smtClean="0">
                <a:latin typeface="+mj-ea"/>
                <a:ea typeface="+mj-ea"/>
              </a:rPr>
              <a:t>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059832" y="4958442"/>
            <a:ext cx="288032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</a:rPr>
              <a:t>2014. 10. 6</a:t>
            </a:r>
            <a:endParaRPr lang="ko-KR" alt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8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오각형 3"/>
          <p:cNvSpPr/>
          <p:nvPr/>
        </p:nvSpPr>
        <p:spPr>
          <a:xfrm>
            <a:off x="323528" y="548680"/>
            <a:ext cx="1656184" cy="504056"/>
          </a:xfrm>
          <a:prstGeom prst="homePlate">
            <a:avLst>
              <a:gd name="adj" fmla="val 34127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실시목</a:t>
            </a:r>
            <a:r>
              <a:rPr lang="ko-KR" altLang="en-US" sz="1600" b="1" dirty="0">
                <a:solidFill>
                  <a:schemeClr val="tx1"/>
                </a:solidFill>
              </a:rPr>
              <a:t>적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483768" y="1098990"/>
            <a:ext cx="5580620" cy="132189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ts val="2000"/>
              </a:lnSpc>
              <a:buFontTx/>
              <a:buChar char="-"/>
            </a:pPr>
            <a:r>
              <a:rPr lang="ko-KR" altLang="en-US" sz="1400" b="1" dirty="0" smtClean="0">
                <a:solidFill>
                  <a:schemeClr val="tx1"/>
                </a:solidFill>
              </a:rPr>
              <a:t>학년별로 차별화된 교육커리큘럼 구성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742950" lvl="1" indent="-285750">
              <a:lnSpc>
                <a:spcPts val="2000"/>
              </a:lnSpc>
              <a:buFontTx/>
              <a:buChar char="-"/>
            </a:pPr>
            <a:r>
              <a:rPr lang="ko-KR" altLang="en-US" sz="1400" b="1" dirty="0" smtClean="0">
                <a:solidFill>
                  <a:schemeClr val="tx1"/>
                </a:solidFill>
              </a:rPr>
              <a:t>「일요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School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」로 실시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1200150" lvl="2" indent="-285750">
              <a:lnSpc>
                <a:spcPts val="2000"/>
              </a:lnSpc>
              <a:buFont typeface="Arial" charset="0"/>
              <a:buChar char="•"/>
            </a:pPr>
            <a:r>
              <a:rPr lang="ko-KR" altLang="en-US" sz="1400" dirty="0" smtClean="0">
                <a:solidFill>
                  <a:schemeClr val="tx1"/>
                </a:solidFill>
              </a:rPr>
              <a:t>전원 기숙사 생활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1200150" lvl="2" indent="-285750">
              <a:lnSpc>
                <a:spcPts val="2000"/>
              </a:lnSpc>
              <a:buFont typeface="Arial" charset="0"/>
              <a:buChar char="•"/>
            </a:pPr>
            <a:r>
              <a:rPr lang="ko-KR" altLang="en-US" sz="1400" dirty="0" smtClean="0">
                <a:solidFill>
                  <a:schemeClr val="tx1"/>
                </a:solidFill>
              </a:rPr>
              <a:t>전공수업 간섭 배제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1200150" lvl="2" indent="-285750">
              <a:lnSpc>
                <a:spcPts val="2000"/>
              </a:lnSpc>
              <a:buFont typeface="Arial" charset="0"/>
              <a:buChar char="•"/>
            </a:pPr>
            <a:r>
              <a:rPr lang="ko-KR" altLang="en-US" sz="1400" dirty="0" smtClean="0">
                <a:solidFill>
                  <a:schemeClr val="tx1"/>
                </a:solidFill>
              </a:rPr>
              <a:t>통제 가능한 안전한 환경에서 실시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051720" y="548680"/>
            <a:ext cx="6696744" cy="504056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취업역량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강화를 위한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</a:rPr>
              <a:t>「학년별 </a:t>
            </a:r>
            <a:r>
              <a:rPr lang="en-US" altLang="ko-KR" sz="1600" b="1" dirty="0">
                <a:solidFill>
                  <a:schemeClr val="tx1"/>
                </a:solidFill>
              </a:rPr>
              <a:t>Needs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」 </a:t>
            </a:r>
            <a:r>
              <a:rPr lang="ko-KR" altLang="en-US" sz="1600" b="1" dirty="0">
                <a:solidFill>
                  <a:schemeClr val="tx1"/>
                </a:solidFill>
              </a:rPr>
              <a:t>맞춤형 교육 실시</a:t>
            </a:r>
            <a:endParaRPr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2780928"/>
            <a:ext cx="1440160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저학년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진로탐색 스쿨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0" name="오각형 9"/>
          <p:cNvSpPr/>
          <p:nvPr/>
        </p:nvSpPr>
        <p:spPr>
          <a:xfrm>
            <a:off x="2144657" y="2780928"/>
            <a:ext cx="3312368" cy="1008112"/>
          </a:xfrm>
          <a:prstGeom prst="homePlate">
            <a:avLst>
              <a:gd name="adj" fmla="val 23352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전공에 따른 막연한 진로방향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좋은 잠재역량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But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무엇을 준비할지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아직 먼 미래라는 현실자각 미흡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93029" y="2780928"/>
            <a:ext cx="3132348" cy="1008112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기업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업종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직무에 대한 기본 이해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자기분석</a:t>
            </a: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인적성검사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Update )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자기계발 계획 수립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11560" y="3861048"/>
            <a:ext cx="1440160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3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학년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역량강화 스쿨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5" name="오각형 14"/>
          <p:cNvSpPr/>
          <p:nvPr/>
        </p:nvSpPr>
        <p:spPr>
          <a:xfrm>
            <a:off x="2144657" y="3861048"/>
            <a:ext cx="3312368" cy="1008112"/>
          </a:xfrm>
          <a:prstGeom prst="homePlate">
            <a:avLst>
              <a:gd name="adj" fmla="val 23352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전공에 따른 막연한 진로방향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좋은 잠재역량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But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무엇을 준비할지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아직 먼 미래라는 현실자각 미흡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5493029" y="3861048"/>
            <a:ext cx="3132348" cy="1008112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희망 업종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직무 분석 실습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공유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채용동향 이해 → 빠른 취업전략 수립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</a:rPr>
              <a:t>직무별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스터디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구성으로 유도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18483" y="4941168"/>
            <a:ext cx="1440160" cy="122413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4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학년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실전취업 스쿨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오각형 17"/>
          <p:cNvSpPr/>
          <p:nvPr/>
        </p:nvSpPr>
        <p:spPr>
          <a:xfrm>
            <a:off x="2151580" y="4941168"/>
            <a:ext cx="3312368" cy="1224136"/>
          </a:xfrm>
          <a:prstGeom prst="homePlate">
            <a:avLst>
              <a:gd name="adj" fmla="val 23352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채용단계별 기업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Needs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를 모른다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시험과 다른 평가절차에 막연한 두려움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err="1" smtClean="0">
                <a:solidFill>
                  <a:schemeClr val="tx1"/>
                </a:solidFill>
              </a:rPr>
              <a:t>학생별로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편차가 큰 취업준비도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열정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499952" y="4941168"/>
            <a:ext cx="3132348" cy="1224136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변화된 채용동향 및 배경 이해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지원기업 분석 → 실전취업역량 강화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기업채용절차 체험 → 두려움 제거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취업준비동반 인식 및 준비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열정 배가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78910" y="2548278"/>
            <a:ext cx="8496944" cy="3960440"/>
          </a:xfrm>
          <a:prstGeom prst="roundRect">
            <a:avLst>
              <a:gd name="adj" fmla="val 554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1464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○ 진행 일정표</a:t>
            </a:r>
            <a:endParaRPr lang="ko-KR" altLang="en-US" dirty="0"/>
          </a:p>
        </p:txBody>
      </p:sp>
      <p:graphicFrame>
        <p:nvGraphicFramePr>
          <p:cNvPr id="5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404121"/>
              </p:ext>
            </p:extLst>
          </p:nvPr>
        </p:nvGraphicFramePr>
        <p:xfrm>
          <a:off x="539552" y="1124744"/>
          <a:ext cx="7920880" cy="5400600"/>
        </p:xfrm>
        <a:graphic>
          <a:graphicData uri="http://schemas.openxmlformats.org/drawingml/2006/table">
            <a:tbl>
              <a:tblPr/>
              <a:tblGrid>
                <a:gridCol w="2088232"/>
                <a:gridCol w="3240360"/>
                <a:gridCol w="2592288"/>
              </a:tblGrid>
              <a:tr h="47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주요내용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업무분장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8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10/10(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~ 10/17(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모집시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희망업종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직무 사전 파악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교육생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교육생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모집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교육생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모집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금강대학교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10/22(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각 학년별 모집 인원 최종 통보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6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10/24(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저학년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(1,2)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온라인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인적성검사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검사 실시 후 즉시 결과 확인 가능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출력 가능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11/2(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09:00~18:00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저학년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(1,2) 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진로탐색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School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사후과제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자기계발 계획서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참여강사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홍진기 이사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김동민소장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진행스탭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겸 보조강사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강의장 준비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금강대학교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11/9(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09:00~18:00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역량강화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School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*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직무별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자체스터디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구성유도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0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11/16(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09:00~18:00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사전과제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희망기업분석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참가안내시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공지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실전취업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School (1)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사후과제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이력서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프리젠테이션주제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제시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11/23(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09:00~18:00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실전취업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School (2)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11/28(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종료 보고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50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0200" y="122238"/>
            <a:ext cx="7747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ko-KR" altLang="en-US" sz="2000" kern="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강사 프로필</a:t>
            </a:r>
            <a:endParaRPr lang="ko-KR" altLang="en-US" sz="2000" kern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384661"/>
              </p:ext>
            </p:extLst>
          </p:nvPr>
        </p:nvGraphicFramePr>
        <p:xfrm>
          <a:off x="468314" y="980728"/>
          <a:ext cx="8207374" cy="557333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11398"/>
                <a:gridCol w="864096"/>
                <a:gridCol w="5831880"/>
              </a:tblGrid>
              <a:tr h="339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성명</a:t>
                      </a:r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구분</a:t>
                      </a:r>
                      <a:endParaRPr lang="ko-KR" altLang="en-US" sz="14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세부사항</a:t>
                      </a:r>
                      <a:endParaRPr lang="ko-KR" altLang="en-US" sz="14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930">
                <a:tc rowSpan="5"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  <a:t>홍진기 이사</a:t>
                      </a:r>
                      <a:r>
                        <a:rPr lang="en-US" altLang="ko-KR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  <a:t/>
                      </a:r>
                      <a:br>
                        <a:rPr lang="en-US" altLang="ko-KR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</a:br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현직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 typeface="Arial" pitchFamily="34" charset="0"/>
                        <a:buChar char="•"/>
                      </a:pP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삼성프린텍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㈜ 전략기획담당 이사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  <a:tr h="4638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학력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latin typeface="+mn-lt"/>
                        </a:rPr>
                        <a:t>85.03~92.02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 </a:t>
                      </a:r>
                      <a:r>
                        <a:rPr lang="ko-KR" altLang="en-US" sz="1000" baseline="0" dirty="0" err="1" smtClean="0">
                          <a:latin typeface="+mn-lt"/>
                        </a:rPr>
                        <a:t>경희대학교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 무역학과 학사졸업</a:t>
                      </a:r>
                      <a:endParaRPr lang="ko-KR" altLang="en-US" sz="10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latin typeface="+mn-lt"/>
                        </a:rPr>
                        <a:t>04.01~04.12 </a:t>
                      </a:r>
                      <a:r>
                        <a:rPr lang="ko-KR" altLang="en-US" sz="1000" dirty="0" smtClean="0">
                          <a:latin typeface="+mn-lt"/>
                        </a:rPr>
                        <a:t>현대자동차㈜ 사내</a:t>
                      </a:r>
                      <a:r>
                        <a:rPr lang="en-US" altLang="ko-KR" sz="1000" dirty="0" smtClean="0">
                          <a:latin typeface="+mn-lt"/>
                        </a:rPr>
                        <a:t>MBA(</a:t>
                      </a:r>
                      <a:r>
                        <a:rPr lang="ko-KR" altLang="en-US" sz="1000" dirty="0" err="1" smtClean="0">
                          <a:latin typeface="+mn-lt"/>
                        </a:rPr>
                        <a:t>서강대학원</a:t>
                      </a:r>
                      <a:r>
                        <a:rPr lang="en-US" altLang="ko-KR" sz="1000" dirty="0" smtClean="0">
                          <a:latin typeface="+mn-lt"/>
                        </a:rPr>
                        <a:t>) </a:t>
                      </a:r>
                      <a:r>
                        <a:rPr lang="ko-KR" altLang="en-US" sz="1000" dirty="0" smtClean="0">
                          <a:latin typeface="+mn-lt"/>
                        </a:rPr>
                        <a:t>수료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+mn-lt"/>
                        <a:ea typeface="Yoon 윤고딕 530_TT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043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경력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latin typeface="+mn-lt"/>
                        </a:rPr>
                        <a:t>92.01~05.01 (13</a:t>
                      </a:r>
                      <a:r>
                        <a:rPr lang="ko-KR" altLang="en-US" sz="1000" dirty="0" smtClean="0">
                          <a:latin typeface="+mn-lt"/>
                        </a:rPr>
                        <a:t>년</a:t>
                      </a:r>
                      <a:r>
                        <a:rPr lang="en-US" altLang="ko-KR" sz="1000" dirty="0" smtClean="0">
                          <a:latin typeface="+mn-lt"/>
                        </a:rPr>
                        <a:t>)  </a:t>
                      </a:r>
                      <a:r>
                        <a:rPr lang="ko-KR" altLang="en-US" sz="1000" dirty="0" smtClean="0">
                          <a:latin typeface="+mn-lt"/>
                        </a:rPr>
                        <a:t>현대자동차  </a:t>
                      </a: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000" dirty="0" smtClean="0">
                          <a:latin typeface="+mn-lt"/>
                        </a:rPr>
                        <a:t>                           </a:t>
                      </a:r>
                      <a:r>
                        <a:rPr lang="en-US" altLang="ko-KR" sz="900" dirty="0" smtClean="0">
                          <a:latin typeface="+mn-lt"/>
                        </a:rPr>
                        <a:t>- </a:t>
                      </a:r>
                      <a:r>
                        <a:rPr lang="ko-KR" altLang="en-US" sz="900" dirty="0" smtClean="0">
                          <a:latin typeface="+mn-lt"/>
                        </a:rPr>
                        <a:t>교육부</a:t>
                      </a:r>
                      <a:r>
                        <a:rPr lang="en-US" altLang="ko-KR" sz="900" dirty="0" smtClean="0">
                          <a:latin typeface="+mn-lt"/>
                        </a:rPr>
                        <a:t>(5</a:t>
                      </a:r>
                      <a:r>
                        <a:rPr lang="ko-KR" altLang="en-US" sz="900" dirty="0" smtClean="0">
                          <a:latin typeface="+mn-lt"/>
                        </a:rPr>
                        <a:t>년</a:t>
                      </a:r>
                      <a:r>
                        <a:rPr lang="en-US" altLang="ko-KR" sz="900" dirty="0" smtClean="0">
                          <a:latin typeface="+mn-lt"/>
                        </a:rPr>
                        <a:t>), CS</a:t>
                      </a:r>
                      <a:r>
                        <a:rPr lang="ko-KR" altLang="en-US" sz="900" dirty="0" smtClean="0">
                          <a:latin typeface="+mn-lt"/>
                        </a:rPr>
                        <a:t>기획팀</a:t>
                      </a:r>
                      <a:r>
                        <a:rPr lang="en-US" altLang="ko-KR" sz="900" dirty="0" smtClean="0">
                          <a:latin typeface="+mn-lt"/>
                        </a:rPr>
                        <a:t>(1</a:t>
                      </a:r>
                      <a:r>
                        <a:rPr lang="ko-KR" altLang="en-US" sz="900" dirty="0" smtClean="0">
                          <a:latin typeface="+mn-lt"/>
                        </a:rPr>
                        <a:t>년</a:t>
                      </a:r>
                      <a:r>
                        <a:rPr lang="en-US" altLang="ko-KR" sz="900" dirty="0" smtClean="0">
                          <a:latin typeface="+mn-lt"/>
                        </a:rPr>
                        <a:t>), </a:t>
                      </a:r>
                      <a:r>
                        <a:rPr lang="ko-KR" altLang="en-US" sz="900" dirty="0" err="1" smtClean="0">
                          <a:latin typeface="+mn-lt"/>
                        </a:rPr>
                        <a:t>인력운영팀</a:t>
                      </a:r>
                      <a:r>
                        <a:rPr lang="ko-KR" altLang="en-US" sz="900" dirty="0" smtClean="0">
                          <a:latin typeface="+mn-lt"/>
                        </a:rPr>
                        <a:t> 채용총괄</a:t>
                      </a:r>
                      <a:r>
                        <a:rPr lang="en-US" altLang="ko-KR" sz="900" dirty="0" smtClean="0">
                          <a:latin typeface="+mn-lt"/>
                        </a:rPr>
                        <a:t>(4</a:t>
                      </a:r>
                      <a:r>
                        <a:rPr lang="ko-KR" altLang="en-US" sz="900" dirty="0" smtClean="0">
                          <a:latin typeface="+mn-lt"/>
                        </a:rPr>
                        <a:t>년</a:t>
                      </a:r>
                      <a:r>
                        <a:rPr lang="en-US" altLang="ko-KR" sz="900" dirty="0" smtClean="0">
                          <a:latin typeface="+mn-lt"/>
                        </a:rPr>
                        <a:t>), </a:t>
                      </a:r>
                      <a:r>
                        <a:rPr lang="ko-KR" altLang="en-US" sz="900" dirty="0" err="1" smtClean="0">
                          <a:latin typeface="+mn-lt"/>
                        </a:rPr>
                        <a:t>국내커뮤니케이션팀</a:t>
                      </a:r>
                      <a:r>
                        <a:rPr lang="en-US" altLang="ko-KR" sz="900" dirty="0" smtClean="0">
                          <a:latin typeface="+mn-lt"/>
                        </a:rPr>
                        <a:t>(3</a:t>
                      </a:r>
                      <a:r>
                        <a:rPr lang="ko-KR" altLang="en-US" sz="900" dirty="0" smtClean="0">
                          <a:latin typeface="+mn-lt"/>
                        </a:rPr>
                        <a:t>년</a:t>
                      </a:r>
                      <a:r>
                        <a:rPr lang="en-US" altLang="ko-KR" sz="900" dirty="0" smtClean="0">
                          <a:latin typeface="+mn-lt"/>
                        </a:rPr>
                        <a:t>)</a:t>
                      </a: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dirty="0" smtClean="0">
                          <a:latin typeface="+mn-lt"/>
                        </a:rPr>
                        <a:t>   </a:t>
                      </a:r>
                      <a:r>
                        <a:rPr lang="en-US" altLang="ko-KR" sz="900" baseline="0" dirty="0" smtClean="0">
                          <a:latin typeface="+mn-lt"/>
                        </a:rPr>
                        <a:t>                            &lt;</a:t>
                      </a:r>
                      <a:r>
                        <a:rPr lang="ko-KR" altLang="en-US" sz="900" baseline="0" dirty="0" smtClean="0">
                          <a:latin typeface="+mn-lt"/>
                        </a:rPr>
                        <a:t>겸직</a:t>
                      </a:r>
                      <a:r>
                        <a:rPr lang="en-US" altLang="ko-KR" sz="900" baseline="0" dirty="0" smtClean="0">
                          <a:latin typeface="+mn-lt"/>
                        </a:rPr>
                        <a:t>&gt;</a:t>
                      </a:r>
                      <a:r>
                        <a:rPr lang="en-US" altLang="ko-KR" sz="900" dirty="0" smtClean="0">
                          <a:latin typeface="+mn-lt"/>
                        </a:rPr>
                        <a:t> </a:t>
                      </a:r>
                      <a:r>
                        <a:rPr lang="ko-KR" altLang="en-US" sz="900" dirty="0" err="1" smtClean="0">
                          <a:latin typeface="+mn-lt"/>
                        </a:rPr>
                        <a:t>현대기아차</a:t>
                      </a:r>
                      <a:r>
                        <a:rPr lang="ko-KR" altLang="en-US" sz="900" dirty="0" smtClean="0">
                          <a:latin typeface="+mn-lt"/>
                        </a:rPr>
                        <a:t> 대졸공동채용</a:t>
                      </a:r>
                      <a:r>
                        <a:rPr lang="en-US" altLang="ko-KR" sz="900" dirty="0" smtClean="0">
                          <a:latin typeface="+mn-lt"/>
                        </a:rPr>
                        <a:t>TFT, </a:t>
                      </a:r>
                      <a:r>
                        <a:rPr lang="ko-KR" altLang="en-US" sz="900" dirty="0" smtClean="0">
                          <a:latin typeface="+mn-lt"/>
                        </a:rPr>
                        <a:t>회장님 의전실</a:t>
                      </a:r>
                      <a:r>
                        <a:rPr lang="en-US" altLang="ko-KR" sz="900" dirty="0" smtClean="0">
                          <a:latin typeface="+mn-lt"/>
                        </a:rPr>
                        <a:t>                   </a:t>
                      </a:r>
                      <a:endParaRPr lang="ko-KR" altLang="en-US" sz="9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latin typeface="+mn-lt"/>
                        </a:rPr>
                        <a:t>05.02~05.08(0.5</a:t>
                      </a:r>
                      <a:r>
                        <a:rPr lang="ko-KR" altLang="en-US" sz="1000" dirty="0" smtClean="0">
                          <a:latin typeface="+mn-lt"/>
                        </a:rPr>
                        <a:t>년</a:t>
                      </a:r>
                      <a:r>
                        <a:rPr lang="en-US" altLang="ko-KR" sz="1000" dirty="0" smtClean="0">
                          <a:latin typeface="+mn-lt"/>
                        </a:rPr>
                        <a:t>)  CKCG(</a:t>
                      </a:r>
                      <a:r>
                        <a:rPr lang="en-US" altLang="ko-KR" sz="800" dirty="0" smtClean="0">
                          <a:latin typeface="+mn-lt"/>
                        </a:rPr>
                        <a:t>China Korea Cyber</a:t>
                      </a:r>
                      <a:r>
                        <a:rPr lang="en-US" altLang="ko-KR" sz="800" baseline="0" dirty="0" smtClean="0">
                          <a:latin typeface="+mn-lt"/>
                        </a:rPr>
                        <a:t> Game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) 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집행위원회 사무국장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위원장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: 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이광재 前의원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)</a:t>
                      </a: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baseline="0" dirty="0" smtClean="0">
                          <a:latin typeface="+mn-lt"/>
                        </a:rPr>
                        <a:t>05.09~06.08(1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년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)    </a:t>
                      </a:r>
                      <a:r>
                        <a:rPr lang="ko-KR" altLang="en-US" sz="1000" baseline="0" dirty="0" err="1" smtClean="0">
                          <a:latin typeface="+mn-lt"/>
                        </a:rPr>
                        <a:t>아름다운피부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 </a:t>
                      </a:r>
                      <a:r>
                        <a:rPr lang="ko-KR" altLang="en-US" sz="1000" baseline="0" dirty="0" err="1" smtClean="0">
                          <a:latin typeface="+mn-lt"/>
                        </a:rPr>
                        <a:t>강한피부과체인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 총괄 기획실장</a:t>
                      </a:r>
                      <a:endParaRPr lang="ko-KR" altLang="en-US" sz="10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latin typeface="+mn-lt"/>
                        </a:rPr>
                        <a:t>06.08~10.12(4.5</a:t>
                      </a:r>
                      <a:r>
                        <a:rPr lang="ko-KR" altLang="en-US" sz="1000" dirty="0" smtClean="0">
                          <a:latin typeface="+mn-lt"/>
                        </a:rPr>
                        <a:t>년</a:t>
                      </a:r>
                      <a:r>
                        <a:rPr lang="en-US" altLang="ko-KR" sz="1000" dirty="0" smtClean="0">
                          <a:latin typeface="+mn-lt"/>
                        </a:rPr>
                        <a:t>)  </a:t>
                      </a:r>
                      <a:r>
                        <a:rPr lang="ko-KR" altLang="en-US" sz="1000" dirty="0" smtClean="0">
                          <a:latin typeface="+mn-lt"/>
                        </a:rPr>
                        <a:t>삼성생명 </a:t>
                      </a:r>
                      <a:r>
                        <a:rPr lang="en-US" altLang="ko-KR" sz="1000" dirty="0" smtClean="0">
                          <a:latin typeface="+mn-lt"/>
                        </a:rPr>
                        <a:t>MT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 TFT ( 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사장직속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선임컨설턴트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퇴직연급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lt"/>
                        </a:rPr>
                        <a:t>법인명의 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)</a:t>
                      </a:r>
                      <a:endParaRPr lang="ko-KR" altLang="en-US" sz="10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11.01~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현재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(3.9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)  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삼성프린텍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㈜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삼성전자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1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차 협력업체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)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+mn-lt"/>
                        <a:ea typeface="Yoon 윤고딕 530_TT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  <a:tr h="131535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n-lt"/>
                        </a:rPr>
                        <a:t>강의</a:t>
                      </a:r>
                      <a:r>
                        <a:rPr lang="en-US" altLang="ko-KR" sz="1200" dirty="0" smtClean="0">
                          <a:latin typeface="+mn-lt"/>
                        </a:rPr>
                        <a:t/>
                      </a:r>
                      <a:br>
                        <a:rPr lang="en-US" altLang="ko-KR" sz="1200" dirty="0" smtClean="0">
                          <a:latin typeface="+mn-lt"/>
                        </a:rPr>
                      </a:br>
                      <a:r>
                        <a:rPr lang="ko-KR" altLang="en-US" sz="1200" dirty="0" smtClean="0">
                          <a:latin typeface="+mn-lt"/>
                        </a:rPr>
                        <a:t>분야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>
                          <a:latin typeface="+mn-lt"/>
                        </a:rPr>
                        <a:t>채용동향</a:t>
                      </a:r>
                      <a:r>
                        <a:rPr lang="en-US" altLang="ko-KR" sz="1000" dirty="0" smtClean="0">
                          <a:latin typeface="+mn-lt"/>
                        </a:rPr>
                        <a:t>, </a:t>
                      </a:r>
                      <a:r>
                        <a:rPr lang="ko-KR" altLang="en-US" sz="1000" dirty="0" smtClean="0">
                          <a:latin typeface="+mn-lt"/>
                        </a:rPr>
                        <a:t>인재상</a:t>
                      </a:r>
                      <a:r>
                        <a:rPr lang="en-US" altLang="ko-KR" sz="1000" dirty="0" smtClean="0">
                          <a:latin typeface="+mn-lt"/>
                        </a:rPr>
                        <a:t>, </a:t>
                      </a:r>
                      <a:r>
                        <a:rPr lang="ko-KR" altLang="en-US" sz="1000" dirty="0" smtClean="0">
                          <a:latin typeface="+mn-lt"/>
                        </a:rPr>
                        <a:t>취업전략수립</a:t>
                      </a:r>
                      <a:endParaRPr lang="en-US" altLang="ko-KR" sz="10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>
                          <a:latin typeface="+mn-lt"/>
                          <a:ea typeface="맑은 고딕" panose="020B0503020000020004" pitchFamily="50" charset="-127"/>
                        </a:rPr>
                        <a:t>업종 및 직무 이해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및 분석</a:t>
                      </a:r>
                      <a:endParaRPr lang="en-US" altLang="ko-KR" sz="1000" baseline="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진로탐색 및 진로설정 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( Self Coaching ),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커리어개발</a:t>
                      </a:r>
                      <a:endParaRPr lang="en-US" altLang="ko-KR" sz="1000" baseline="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기업규모 맞춤형 입사서류 작성법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aseline="0" dirty="0" err="1" smtClean="0">
                          <a:latin typeface="+mn-lt"/>
                          <a:ea typeface="맑은 고딕" panose="020B0503020000020004" pitchFamily="50" charset="-127"/>
                        </a:rPr>
                        <a:t>면접대응법</a:t>
                      </a:r>
                      <a:endParaRPr lang="en-US" altLang="ko-KR" sz="1000" baseline="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Role Playing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을 통한 커뮤니케이션 스킬 향상 지도</a:t>
                      </a:r>
                      <a:endParaRPr lang="en-US" altLang="ko-KR" sz="1000" baseline="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교수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교직원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취업컨설턴트 대상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커리어 </a:t>
                      </a:r>
                      <a:r>
                        <a:rPr lang="ko-KR" altLang="en-US" sz="1000" baseline="0" dirty="0" err="1" smtClean="0">
                          <a:latin typeface="+mn-lt"/>
                          <a:ea typeface="맑은 고딕" panose="020B0503020000020004" pitchFamily="50" charset="-127"/>
                        </a:rPr>
                        <a:t>코칭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 기법 및 취업상담기법의 이해</a:t>
                      </a:r>
                      <a:endParaRPr lang="en-US" altLang="ko-KR" sz="1000" baseline="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95250" indent="-95250" fontAlgn="base">
                        <a:lnSpc>
                          <a:spcPts val="13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금융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보험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마케팅 업종</a:t>
                      </a:r>
                      <a:r>
                        <a:rPr lang="en-US" altLang="ko-KR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직무의 이해 및 </a:t>
                      </a:r>
                      <a:r>
                        <a:rPr lang="ko-KR" altLang="en-US" sz="1000" baseline="0" dirty="0" err="1" smtClean="0">
                          <a:latin typeface="+mn-lt"/>
                          <a:ea typeface="맑은 고딕" panose="020B0503020000020004" pitchFamily="50" charset="-127"/>
                        </a:rPr>
                        <a:t>스터디</a:t>
                      </a:r>
                      <a:r>
                        <a:rPr lang="ko-KR" altLang="en-US" sz="1000" baseline="0" dirty="0" smtClean="0">
                          <a:latin typeface="+mn-lt"/>
                          <a:ea typeface="맑은 고딕" panose="020B0503020000020004" pitchFamily="50" charset="-127"/>
                        </a:rPr>
                        <a:t> 지도</a:t>
                      </a:r>
                      <a:endParaRPr lang="en-US" altLang="ko-KR" sz="100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420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출강</a:t>
                      </a:r>
                      <a:r>
                        <a:rPr lang="en-US" altLang="ko-KR" sz="1200" dirty="0" smtClean="0"/>
                        <a:t/>
                      </a:r>
                      <a:br>
                        <a:rPr lang="en-US" altLang="ko-KR" sz="1200" dirty="0" smtClean="0"/>
                      </a:br>
                      <a:r>
                        <a:rPr lang="ko-KR" altLang="en-US" sz="1200" dirty="0" smtClean="0"/>
                        <a:t>이력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900" dirty="0" smtClean="0">
                          <a:latin typeface="+mn-lt"/>
                        </a:rPr>
                        <a:t>현재 충북대</a:t>
                      </a:r>
                      <a:r>
                        <a:rPr lang="ko-KR" altLang="en-US" sz="900" baseline="0" dirty="0" smtClean="0">
                          <a:latin typeface="+mn-lt"/>
                        </a:rPr>
                        <a:t> 저학년</a:t>
                      </a:r>
                      <a:r>
                        <a:rPr lang="ko-KR" altLang="en-US" sz="900" dirty="0" smtClean="0">
                          <a:latin typeface="+mn-lt"/>
                        </a:rPr>
                        <a:t> 진로교과목</a:t>
                      </a:r>
                      <a:r>
                        <a:rPr lang="en-US" altLang="ko-KR" sz="900" dirty="0" smtClean="0">
                          <a:latin typeface="+mn-lt"/>
                        </a:rPr>
                        <a:t>(</a:t>
                      </a:r>
                      <a:r>
                        <a:rPr lang="ko-KR" altLang="en-US" sz="900" dirty="0" smtClean="0">
                          <a:latin typeface="+mn-lt"/>
                        </a:rPr>
                        <a:t>진로탐색과 진로설정</a:t>
                      </a:r>
                      <a:r>
                        <a:rPr lang="en-US" altLang="ko-KR" sz="900" dirty="0" smtClean="0">
                          <a:latin typeface="+mn-lt"/>
                        </a:rPr>
                        <a:t>) 15</a:t>
                      </a:r>
                      <a:r>
                        <a:rPr lang="ko-KR" altLang="en-US" sz="900" dirty="0" smtClean="0">
                          <a:latin typeface="+mn-lt"/>
                        </a:rPr>
                        <a:t>주 전담 강사 </a:t>
                      </a:r>
                      <a:r>
                        <a:rPr lang="en-US" altLang="ko-KR" sz="900" dirty="0" smtClean="0">
                          <a:latin typeface="+mn-lt"/>
                        </a:rPr>
                        <a:t>( 2011~ </a:t>
                      </a:r>
                      <a:r>
                        <a:rPr lang="ko-KR" altLang="en-US" sz="900" dirty="0" smtClean="0">
                          <a:latin typeface="+mn-lt"/>
                        </a:rPr>
                        <a:t>계속 </a:t>
                      </a:r>
                      <a:r>
                        <a:rPr lang="en-US" altLang="ko-KR" sz="900" dirty="0" smtClean="0">
                          <a:latin typeface="+mn-lt"/>
                        </a:rPr>
                        <a:t>)</a:t>
                      </a:r>
                      <a:r>
                        <a:rPr lang="ko-KR" altLang="en-US" sz="900" dirty="0" smtClean="0">
                          <a:latin typeface="+mn-lt"/>
                        </a:rPr>
                        <a:t> </a:t>
                      </a: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900" dirty="0" smtClean="0">
                          <a:latin typeface="+mn-lt"/>
                        </a:rPr>
                        <a:t>현재 충북대 </a:t>
                      </a:r>
                      <a:r>
                        <a:rPr lang="ko-KR" altLang="en-US" sz="900" dirty="0" err="1" smtClean="0">
                          <a:latin typeface="+mn-lt"/>
                        </a:rPr>
                        <a:t>방학중</a:t>
                      </a:r>
                      <a:r>
                        <a:rPr lang="ko-KR" altLang="en-US" sz="900" dirty="0" smtClean="0">
                          <a:latin typeface="+mn-lt"/>
                        </a:rPr>
                        <a:t> </a:t>
                      </a:r>
                      <a:r>
                        <a:rPr lang="ko-KR" altLang="en-US" sz="900" dirty="0" err="1" smtClean="0">
                          <a:latin typeface="+mn-lt"/>
                        </a:rPr>
                        <a:t>마스터챌린지과정</a:t>
                      </a:r>
                      <a:r>
                        <a:rPr lang="ko-KR" altLang="en-US" sz="900" dirty="0" smtClean="0">
                          <a:latin typeface="+mn-lt"/>
                        </a:rPr>
                        <a:t> </a:t>
                      </a:r>
                      <a:r>
                        <a:rPr lang="en-US" altLang="ko-KR" sz="900" dirty="0" smtClean="0">
                          <a:latin typeface="+mn-lt"/>
                        </a:rPr>
                        <a:t>(</a:t>
                      </a:r>
                      <a:r>
                        <a:rPr lang="ko-KR" altLang="en-US" sz="900" dirty="0" smtClean="0">
                          <a:latin typeface="+mn-lt"/>
                        </a:rPr>
                        <a:t>마케팅</a:t>
                      </a:r>
                      <a:r>
                        <a:rPr lang="en-US" altLang="ko-KR" sz="900" dirty="0" smtClean="0">
                          <a:latin typeface="+mn-lt"/>
                        </a:rPr>
                        <a:t>, </a:t>
                      </a:r>
                      <a:r>
                        <a:rPr lang="ko-KR" altLang="en-US" sz="900" dirty="0" smtClean="0">
                          <a:latin typeface="+mn-lt"/>
                        </a:rPr>
                        <a:t>금융부문</a:t>
                      </a:r>
                      <a:r>
                        <a:rPr lang="en-US" altLang="ko-KR" sz="900" dirty="0" smtClean="0">
                          <a:latin typeface="+mn-lt"/>
                        </a:rPr>
                        <a:t>) 5</a:t>
                      </a:r>
                      <a:r>
                        <a:rPr lang="ko-KR" altLang="en-US" sz="900" dirty="0" smtClean="0">
                          <a:latin typeface="+mn-lt"/>
                        </a:rPr>
                        <a:t>주 </a:t>
                      </a:r>
                      <a:r>
                        <a:rPr lang="en-US" altLang="ko-KR" sz="900" dirty="0" smtClean="0">
                          <a:latin typeface="+mn-lt"/>
                        </a:rPr>
                        <a:t>10</a:t>
                      </a:r>
                      <a:r>
                        <a:rPr lang="ko-KR" altLang="en-US" sz="900" dirty="0" smtClean="0">
                          <a:latin typeface="+mn-lt"/>
                        </a:rPr>
                        <a:t>회 전담 강사 </a:t>
                      </a:r>
                      <a:r>
                        <a:rPr lang="en-US" altLang="ko-KR" sz="900" dirty="0" smtClean="0">
                          <a:latin typeface="+mn-lt"/>
                        </a:rPr>
                        <a:t>( 2011~ </a:t>
                      </a:r>
                      <a:r>
                        <a:rPr lang="ko-KR" altLang="en-US" sz="900" dirty="0" smtClean="0">
                          <a:latin typeface="+mn-lt"/>
                        </a:rPr>
                        <a:t>계속 </a:t>
                      </a:r>
                      <a:r>
                        <a:rPr lang="en-US" altLang="ko-KR" sz="900" dirty="0" smtClean="0">
                          <a:latin typeface="+mn-lt"/>
                        </a:rPr>
                        <a:t>)</a:t>
                      </a:r>
                      <a:endParaRPr lang="ko-KR" altLang="en-US" sz="900" dirty="0" smtClean="0"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2014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취업스터디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멘토링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개교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(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충북대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건국대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,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동국대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고대세종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UNIST )</a:t>
                      </a:r>
                    </a:p>
                    <a:p>
                      <a:pPr marL="0" indent="0" fontAlgn="base">
                        <a:lnSpc>
                          <a:spcPts val="14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*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금강대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성취반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멘토링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회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( 2013, 2014 )</a:t>
                      </a: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교수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교직원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조교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커리어코칭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특강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금강대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강원대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한국해양대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신흥대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동원대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등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커리어컨설턴트 양성과정 전임강사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엘리트코리아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2012 )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en-US" altLang="ko-KR" sz="9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KT&amp;G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사회공헌 직원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코칭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교육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KB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국민은행 인턴소양교육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(1,200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명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),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인천시 행정인턴 소양교육</a:t>
                      </a:r>
                      <a:endParaRPr lang="en-US" altLang="ko-KR" sz="9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indent="0" fontAlgn="base">
                        <a:lnSpc>
                          <a:spcPts val="14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대전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YWCA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여성취업박람회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청계천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JOB Fair,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저탄소녹색성장취업박람회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취업세션</a:t>
                      </a:r>
                      <a:endParaRPr lang="en-US" altLang="ko-KR" sz="9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indent="0" fontAlgn="base">
                        <a:lnSpc>
                          <a:spcPts val="14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서울시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중장년재취업프로젝트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인생이모작센터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)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면접세션</a:t>
                      </a:r>
                      <a:endParaRPr lang="en-US" altLang="ko-KR" sz="9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95250" indent="-95250" fontAlgn="base">
                        <a:lnSpc>
                          <a:spcPts val="14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2004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년 이래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2(3)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년제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4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년제 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여개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대학 취업특강 출강</a:t>
                      </a:r>
                      <a:endParaRPr lang="en-US" altLang="ko-KR" sz="9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636912"/>
            <a:ext cx="1244798" cy="15841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○ 강사 프로필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73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0200" y="122238"/>
            <a:ext cx="7747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ko-KR" altLang="en-US" sz="2000" kern="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강사 프로필</a:t>
            </a:r>
            <a:endParaRPr lang="ko-KR" altLang="en-US" sz="2000" kern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363451"/>
              </p:ext>
            </p:extLst>
          </p:nvPr>
        </p:nvGraphicFramePr>
        <p:xfrm>
          <a:off x="468314" y="908720"/>
          <a:ext cx="8207374" cy="547260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11398"/>
                <a:gridCol w="864096"/>
                <a:gridCol w="5831880"/>
              </a:tblGrid>
              <a:tr h="3540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성명</a:t>
                      </a:r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구분</a:t>
                      </a:r>
                      <a:endParaRPr lang="ko-KR" altLang="en-US" sz="14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세부사항</a:t>
                      </a:r>
                      <a:endParaRPr lang="ko-KR" altLang="en-US" sz="14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276">
                <a:tc rowSpan="5"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  <a:t>김동민 소장</a:t>
                      </a:r>
                      <a:r>
                        <a:rPr lang="en-US" altLang="ko-KR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  <a:t/>
                      </a:r>
                      <a:br>
                        <a:rPr lang="en-US" altLang="ko-KR" sz="1600" dirty="0" smtClean="0">
                          <a:latin typeface="나눔고딕 ExtraBold" pitchFamily="50" charset="-127"/>
                          <a:ea typeface="나눔고딕 ExtraBold" pitchFamily="50" charset="-127"/>
                          <a:cs typeface="Arial Unicode MS" pitchFamily="50" charset="-127"/>
                        </a:rPr>
                      </a:br>
                      <a:endParaRPr lang="en-US" altLang="ko-KR" sz="1600" dirty="0" smtClean="0">
                        <a:latin typeface="나눔고딕 ExtraBold" pitchFamily="50" charset="-127"/>
                        <a:ea typeface="나눔고딕 ExtraBold" pitchFamily="50" charset="-127"/>
                        <a:cs typeface="Arial Unicode MS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현직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buFont typeface="Arial" pitchFamily="34" charset="0"/>
                        <a:buChar char="•"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지에이엠컨설팅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소장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  <a:tr h="48348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학력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88.03~95.02 </a:t>
                      </a:r>
                      <a:r>
                        <a:rPr lang="ko-KR" altLang="en-US" sz="1000" dirty="0" smtClean="0"/>
                        <a:t>성균관대학교 경상대학 산업심리학과 학사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02.03~03.07 </a:t>
                      </a:r>
                      <a:r>
                        <a:rPr lang="ko-KR" altLang="en-US" sz="1000" dirty="0" err="1" smtClean="0"/>
                        <a:t>미시간대학교</a:t>
                      </a:r>
                      <a:r>
                        <a:rPr lang="ko-KR" altLang="en-US" sz="1000" dirty="0" smtClean="0"/>
                        <a:t> 경영대학원 </a:t>
                      </a:r>
                      <a:r>
                        <a:rPr lang="en-US" altLang="ko-KR" sz="1000" dirty="0" smtClean="0"/>
                        <a:t>MBA(</a:t>
                      </a:r>
                      <a:r>
                        <a:rPr lang="ko-KR" altLang="en-US" sz="1000" dirty="0" smtClean="0"/>
                        <a:t>인사조직 전공</a:t>
                      </a:r>
                      <a:r>
                        <a:rPr lang="en-US" altLang="ko-KR" sz="1000" dirty="0" smtClean="0"/>
                        <a:t>)</a:t>
                      </a:r>
                      <a:r>
                        <a:rPr lang="en-US" altLang="ko-KR" sz="1000" baseline="0" dirty="0" smtClean="0"/>
                        <a:t>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Yoon 윤고딕 530_TT" pitchFamily="18" charset="-127"/>
                        <a:ea typeface="Yoon 윤고딕 530_TT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40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경력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94.12~06.05(11.5</a:t>
                      </a:r>
                      <a:r>
                        <a:rPr lang="ko-KR" altLang="en-US" sz="1000" dirty="0" smtClean="0"/>
                        <a:t>년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smtClean="0"/>
                        <a:t>현대자동차 인재개발센터 역량개발팀 과장 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000" dirty="0" smtClean="0"/>
                        <a:t>                        (HRD - </a:t>
                      </a:r>
                      <a:r>
                        <a:rPr lang="ko-KR" altLang="en-US" sz="1000" dirty="0" smtClean="0"/>
                        <a:t>교육기획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과정개발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핵심인재육성 등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 smtClean="0"/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06.06~08.12(2.5</a:t>
                      </a:r>
                      <a:r>
                        <a:rPr lang="ko-KR" altLang="en-US" sz="1000" dirty="0" smtClean="0"/>
                        <a:t>년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smtClean="0"/>
                        <a:t>삼천리도시가스 교육팀장 </a:t>
                      </a:r>
                      <a:r>
                        <a:rPr lang="en-US" altLang="ko-KR" sz="1000" dirty="0" smtClean="0"/>
                        <a:t>/ </a:t>
                      </a:r>
                      <a:r>
                        <a:rPr lang="ko-KR" altLang="en-US" sz="1000" dirty="0" smtClean="0"/>
                        <a:t>총무팀장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09.01~10.02(2</a:t>
                      </a:r>
                      <a:r>
                        <a:rPr lang="ko-KR" altLang="en-US" sz="1000" dirty="0" smtClean="0"/>
                        <a:t>년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err="1" smtClean="0"/>
                        <a:t>강원랜드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인사팀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- </a:t>
                      </a:r>
                      <a:r>
                        <a:rPr lang="ko-KR" altLang="en-US" sz="1000" dirty="0" smtClean="0"/>
                        <a:t>채용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인재개발 담당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000" dirty="0" smtClean="0"/>
                        <a:t>10.05~</a:t>
                      </a:r>
                      <a:r>
                        <a:rPr lang="ko-KR" altLang="en-US" sz="1000" dirty="0" smtClean="0"/>
                        <a:t>현재</a:t>
                      </a:r>
                      <a:r>
                        <a:rPr lang="en-US" altLang="ko-KR" sz="1000" dirty="0" smtClean="0"/>
                        <a:t>(2</a:t>
                      </a:r>
                      <a:r>
                        <a:rPr lang="ko-KR" altLang="en-US" sz="1000" dirty="0" smtClean="0"/>
                        <a:t>년</a:t>
                      </a:r>
                      <a:r>
                        <a:rPr lang="en-US" altLang="ko-KR" sz="1000" dirty="0" smtClean="0"/>
                        <a:t>) GAM </a:t>
                      </a:r>
                      <a:r>
                        <a:rPr lang="ko-KR" altLang="en-US" sz="1000" dirty="0" smtClean="0"/>
                        <a:t>컨설팅 </a:t>
                      </a:r>
                      <a:r>
                        <a:rPr lang="en-US" altLang="ko-KR" sz="1000" dirty="0" smtClean="0"/>
                        <a:t>- </a:t>
                      </a:r>
                      <a:r>
                        <a:rPr lang="ko-KR" altLang="en-US" sz="1000" dirty="0" smtClean="0"/>
                        <a:t>기업교육 강사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취업교육 강사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Yoon 윤고딕 530_TT" pitchFamily="18" charset="-127"/>
                        <a:ea typeface="Yoon 윤고딕 530_TT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  <a:tr h="142298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강의</a:t>
                      </a:r>
                      <a:r>
                        <a:rPr lang="en-US" altLang="ko-KR" sz="1200" dirty="0" smtClean="0"/>
                        <a:t/>
                      </a:r>
                      <a:br>
                        <a:rPr lang="en-US" altLang="ko-KR" sz="1200" dirty="0" smtClean="0"/>
                      </a:br>
                      <a:r>
                        <a:rPr lang="ko-KR" altLang="en-US" sz="1200" dirty="0" smtClean="0"/>
                        <a:t>분야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직무분석 및 전략적 취업준비 요령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기업의 서류심사 평가포인트와 전략적 이력서</a:t>
                      </a:r>
                      <a:r>
                        <a:rPr lang="en-US" altLang="ko-KR" sz="1000" dirty="0" smtClean="0"/>
                        <a:t>.</a:t>
                      </a:r>
                      <a:r>
                        <a:rPr lang="ko-KR" altLang="en-US" sz="1000" dirty="0" smtClean="0"/>
                        <a:t>자기소개서 작성요령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인성</a:t>
                      </a:r>
                      <a:r>
                        <a:rPr lang="en-US" altLang="ko-KR" sz="1000" dirty="0" smtClean="0"/>
                        <a:t>.</a:t>
                      </a:r>
                      <a:r>
                        <a:rPr lang="ko-KR" altLang="en-US" sz="1000" dirty="0" smtClean="0"/>
                        <a:t>토론</a:t>
                      </a:r>
                      <a:r>
                        <a:rPr lang="en-US" altLang="ko-KR" sz="1000" dirty="0" smtClean="0"/>
                        <a:t>.PT</a:t>
                      </a:r>
                      <a:r>
                        <a:rPr lang="ko-KR" altLang="en-US" sz="1000" dirty="0" err="1" smtClean="0"/>
                        <a:t>면접별</a:t>
                      </a:r>
                      <a:r>
                        <a:rPr lang="ko-KR" altLang="en-US" sz="1000" dirty="0" smtClean="0"/>
                        <a:t> 기업의 평가포인트와 대응요령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특강</a:t>
                      </a:r>
                      <a:r>
                        <a:rPr lang="en-US" altLang="ko-KR" sz="1000" dirty="0" smtClean="0"/>
                        <a:t>.</a:t>
                      </a:r>
                      <a:r>
                        <a:rPr lang="ko-KR" altLang="en-US" sz="1000" dirty="0" smtClean="0"/>
                        <a:t>모의면접</a:t>
                      </a:r>
                      <a:r>
                        <a:rPr lang="en-US" altLang="ko-KR" sz="1000" dirty="0" smtClean="0"/>
                        <a:t>.Role Play)</a:t>
                      </a:r>
                      <a:endParaRPr lang="ko-KR" altLang="en-US" sz="1000" dirty="0" smtClean="0"/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입사지원서 작성을 위한 자기분석 프로세스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회사가 반드시 뽑는 신입사원 인재상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신입사원의 </a:t>
                      </a:r>
                      <a:r>
                        <a:rPr lang="en-US" altLang="ko-KR" sz="1000" dirty="0" smtClean="0"/>
                        <a:t>R&amp;R</a:t>
                      </a:r>
                      <a:r>
                        <a:rPr lang="ko-KR" altLang="en-US" sz="1000" dirty="0" smtClean="0"/>
                        <a:t>과 인정받는 회사생활 방법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기획 및 문서작성능력 </a:t>
                      </a:r>
                      <a:r>
                        <a:rPr lang="en-US" altLang="ko-KR" sz="1000" dirty="0" smtClean="0"/>
                        <a:t>/ Power Presentation</a:t>
                      </a:r>
                      <a:endParaRPr lang="ko-KR" altLang="en-US" sz="1000" dirty="0" smtClean="0"/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문제해결과정 </a:t>
                      </a:r>
                      <a:r>
                        <a:rPr lang="en-US" altLang="ko-KR" sz="1000" dirty="0" smtClean="0"/>
                        <a:t>/ </a:t>
                      </a:r>
                      <a:r>
                        <a:rPr lang="ko-KR" altLang="en-US" sz="1000" dirty="0" smtClean="0"/>
                        <a:t>창의력 과정</a:t>
                      </a:r>
                      <a:endParaRPr lang="ko-KR" altLang="en-US" sz="1000" dirty="0" smtClean="0">
                        <a:latin typeface="Yoon 윤고딕 530_TT" pitchFamily="18" charset="-127"/>
                        <a:ea typeface="Yoon 윤고딕 530_TT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6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출강</a:t>
                      </a:r>
                      <a:r>
                        <a:rPr lang="en-US" altLang="ko-KR" sz="1200" dirty="0" smtClean="0"/>
                        <a:t/>
                      </a:r>
                      <a:br>
                        <a:rPr lang="en-US" altLang="ko-KR" sz="1200" dirty="0" smtClean="0"/>
                      </a:br>
                      <a:r>
                        <a:rPr lang="ko-KR" altLang="en-US" sz="1200" dirty="0" smtClean="0"/>
                        <a:t>이력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현 충북대학교 취업교과목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저학년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고학년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smtClean="0"/>
                        <a:t>강의 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현 충북대학교 </a:t>
                      </a:r>
                      <a:r>
                        <a:rPr lang="ko-KR" altLang="en-US" sz="1000" dirty="0" err="1" smtClean="0"/>
                        <a:t>마스터챌린지과정</a:t>
                      </a:r>
                      <a:r>
                        <a:rPr lang="ko-KR" altLang="en-US" sz="1000" dirty="0" smtClean="0"/>
                        <a:t> 강의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인사총무부문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 smtClean="0"/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현 강원대학교 취업교과목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저학년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고학년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smtClean="0"/>
                        <a:t>강의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충북대학교 저학년 취업진로프로그램 개발위원회 외부위원 위촉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건국대 여대생 커리어개발 프로그램 과정개발 및 강의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강원대학교 </a:t>
                      </a:r>
                      <a:r>
                        <a:rPr lang="en-US" altLang="ko-KR" sz="1000" dirty="0" smtClean="0"/>
                        <a:t>Job Pathfinder </a:t>
                      </a:r>
                      <a:r>
                        <a:rPr lang="ko-KR" altLang="en-US" sz="1000" dirty="0" smtClean="0"/>
                        <a:t>사전교육 강의 </a:t>
                      </a:r>
                      <a:r>
                        <a:rPr lang="en-US" altLang="ko-KR" sz="1000" dirty="0" smtClean="0"/>
                        <a:t>4</a:t>
                      </a:r>
                      <a:r>
                        <a:rPr lang="ko-KR" altLang="en-US" sz="1000" dirty="0" smtClean="0"/>
                        <a:t>회</a:t>
                      </a:r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강원대학교 기업 및 직무분석대회 과정개발 및 강의</a:t>
                      </a:r>
                      <a:endParaRPr lang="en-US" altLang="ko-KR" sz="1000" dirty="0" smtClean="0"/>
                    </a:p>
                    <a:p>
                      <a:pPr marL="95250" indent="-95250" fontAlgn="base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000" dirty="0" smtClean="0"/>
                        <a:t>이 외에도 강원대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광운대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건국대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경상대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고려대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동국대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부산대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서강대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성균관대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서울여대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성신여대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숙명여대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숭실대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연세대</a:t>
                      </a:r>
                      <a:r>
                        <a:rPr lang="en-US" altLang="ko-KR" sz="1000" dirty="0" smtClean="0"/>
                        <a:t>, </a:t>
                      </a:r>
                      <a:br>
                        <a:rPr lang="en-US" altLang="ko-KR" sz="1000" dirty="0" smtClean="0"/>
                      </a:br>
                      <a:r>
                        <a:rPr lang="ko-KR" altLang="en-US" sz="1000" dirty="0" smtClean="0"/>
                        <a:t>인하대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중앙대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충북대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한국외대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한동대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한림대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연세대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한양대</a:t>
                      </a:r>
                      <a:r>
                        <a:rPr lang="en-US" altLang="ko-KR" sz="1000" dirty="0" smtClean="0"/>
                        <a:t>,</a:t>
                      </a:r>
                      <a:br>
                        <a:rPr lang="en-US" altLang="ko-KR" sz="1000" dirty="0" smtClean="0"/>
                      </a:br>
                      <a:r>
                        <a:rPr lang="ko-KR" altLang="en-US" sz="1000" dirty="0" smtClean="0"/>
                        <a:t>홍익대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부경대</a:t>
                      </a:r>
                      <a:r>
                        <a:rPr lang="ko-KR" altLang="en-US" sz="1000" dirty="0" smtClean="0"/>
                        <a:t> 등 전국 </a:t>
                      </a:r>
                      <a:r>
                        <a:rPr lang="en-US" altLang="ko-KR" sz="1000" dirty="0" smtClean="0"/>
                        <a:t>70</a:t>
                      </a:r>
                      <a:r>
                        <a:rPr lang="ko-KR" altLang="en-US" sz="1000" dirty="0" err="1" smtClean="0"/>
                        <a:t>여개</a:t>
                      </a:r>
                      <a:r>
                        <a:rPr lang="ko-KR" altLang="en-US" sz="1000" dirty="0" smtClean="0"/>
                        <a:t> 대학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교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ko-KR" altLang="en-US" sz="1000" dirty="0" smtClean="0"/>
                        <a:t>취업특강 및 모의면접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7" name="Picture 2" descr="G:\01_고객사\대학사업\사진_김동민소장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1059906" cy="11771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TextBox 5"/>
          <p:cNvSpPr txBox="1"/>
          <p:nvPr/>
        </p:nvSpPr>
        <p:spPr>
          <a:xfrm>
            <a:off x="539552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○ 강사 프로필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82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486342"/>
              </p:ext>
            </p:extLst>
          </p:nvPr>
        </p:nvGraphicFramePr>
        <p:xfrm>
          <a:off x="251520" y="1052736"/>
          <a:ext cx="8547991" cy="5166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216"/>
                <a:gridCol w="2319222"/>
                <a:gridCol w="1325270"/>
                <a:gridCol w="3843283"/>
              </a:tblGrid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시간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일요일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내용 및 비고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08:00~09:00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준비 및 입실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진행스텝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명찰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기자재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준비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학생 출석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09:00~10:00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lvl="0" indent="0" algn="ctr" latinLnBrk="1">
                        <a:buFont typeface="+mj-lt"/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기업이 원하는 인재상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lvl="0" indent="0" algn="ctr" latinLnBrk="1">
                        <a:buFont typeface="+mj-lt"/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업종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직무의 이해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다양한 직무 및 업종에 대한 이해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기업이 원하는 인재상을 통한 사회진출 초석 다지기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10:00~11:00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11:00~12:00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12:00~13:00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 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13:00~14:00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자기 분석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자신의 강점과 약점을 분석하고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진로 목표 설정을 통해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올바른 대학생활의 가이드 완성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826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14:00~15:00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1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15:00~16:00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1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16:00~17:00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인적성검사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결과 분석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강주성 팀장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온라인 사전 직업적성검사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(10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아이디 배부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시행 후 결과 배부 및 검사 결과 분석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20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17:00~18:00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자기계발 계획 수립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진로 목표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설정을 위한 올바른 자기계발 계획 수립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사회진출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취업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을 위한 개인 능력 개발의 가이드 완성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1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18:00~19:00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종료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단체사진 촬영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사후과제 </a:t>
                      </a:r>
                      <a:r>
                        <a:rPr lang="en-US" altLang="ko-KR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자기계발계획 작성제출 → 지도교수 사후관리</a:t>
                      </a:r>
                      <a:endParaRPr lang="ko-KR" altLang="en-US" sz="1100" b="1" u="sng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40466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○ 저학년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진로탐색 스쿨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9379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40466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○ </a:t>
            </a:r>
            <a:r>
              <a:rPr lang="en-US" altLang="ko-KR" dirty="0" smtClean="0"/>
              <a:t>3</a:t>
            </a:r>
            <a:r>
              <a:rPr lang="ko-KR" altLang="en-US" dirty="0" smtClean="0"/>
              <a:t>학년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역량강화스쿨 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653696"/>
              </p:ext>
            </p:extLst>
          </p:nvPr>
        </p:nvGraphicFramePr>
        <p:xfrm>
          <a:off x="251520" y="1052736"/>
          <a:ext cx="8547991" cy="4965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216"/>
                <a:gridCol w="2319222"/>
                <a:gridCol w="1325270"/>
                <a:gridCol w="3843283"/>
              </a:tblGrid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시간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일요일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내용 및 비고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08:00~09:00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준비 및 입실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진행스텝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명찰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기자재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준비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학생 출석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09:00~10:00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채용 동향 및 취업전략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21c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신입사원 채용 동향 분석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효율적인 취업전략 모색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인턴 채용을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중점으로 전략 모색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10:00~11:00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11:00~12:00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12:00~13:00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13:00~14:00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기업분석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직무분석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지원자들이 희망하는 관심 기업 분석 및 실습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14:00~15:00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331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다양한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역량 분석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직무분석을 통한 개인별 취업준비 전략 구상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15:00~16:00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948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16:00~17:00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 발표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공유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직무분석과 기업분석을 통한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정보 공유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18:00~19:00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종료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단체사진 촬영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</a:t>
                      </a:r>
                      <a:r>
                        <a:rPr lang="ko-KR" altLang="en-US" sz="1100" b="1" u="sng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종료후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직무 및 기업분석 기반</a:t>
                      </a:r>
                      <a:r>
                        <a:rPr lang="en-US" altLang="ko-KR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u="sng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직무별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u="sng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자체스터디</a:t>
                      </a:r>
                      <a:r>
                        <a:rPr lang="ko-KR" altLang="en-US" sz="1100" b="1" u="sng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구성 유도</a:t>
                      </a:r>
                      <a:endParaRPr lang="ko-KR" altLang="en-US" sz="1100" b="1" u="sng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055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40466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○ </a:t>
            </a:r>
            <a:r>
              <a:rPr lang="en-US" altLang="ko-KR" dirty="0" smtClean="0"/>
              <a:t>4</a:t>
            </a:r>
            <a:r>
              <a:rPr lang="ko-KR" altLang="en-US" dirty="0" smtClean="0"/>
              <a:t>학년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실전취업스쿨 </a:t>
            </a:r>
            <a:r>
              <a:rPr lang="en-US" altLang="ko-KR" dirty="0" smtClean="0"/>
              <a:t>(1)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797169"/>
              </p:ext>
            </p:extLst>
          </p:nvPr>
        </p:nvGraphicFramePr>
        <p:xfrm>
          <a:off x="251520" y="1052736"/>
          <a:ext cx="8547991" cy="482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216"/>
                <a:gridCol w="2319222"/>
                <a:gridCol w="1325270"/>
                <a:gridCol w="3843283"/>
              </a:tblGrid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시간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일요일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내용 및 비고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08:00~09:00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준비 및 입실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진행스텝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명찰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기자재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준비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학생 출석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09:00~10:00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채용 동향 및 취업전략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21c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신입사원 채용 동향 분석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효율적인 취업전략 모색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2014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하반기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~2015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상반기 공채 대비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10:00~11:00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11:00~12:00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입사서류 작성법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입사서류의 목적 이해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논리적 문서 작성법을 통한 효과적 입사서류 작성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12:00~13:00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 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13:00~14:00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입사서류 작성법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입사서류의 목적 이해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논리적 문서 작성법을 통한 효과적 입사서류 작성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14:00~15:00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입사서류 작성법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실습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사전과제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취업희망기업 분석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토대로 실전 입사지원서 작성 실습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15:00~16:00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16:00~17:00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면접 현장 대응 전략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다양한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면접 형태를 이해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면접 평가항목을 이해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분 스피치 연습</a:t>
                      </a: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17:00~18:00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18:00~19:00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사후과제 안내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( 1.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지원기업 이력서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완성본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프리젠테이션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발표자료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0477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40466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○ </a:t>
            </a:r>
            <a:r>
              <a:rPr lang="en-US" altLang="ko-KR" dirty="0" smtClean="0"/>
              <a:t>4</a:t>
            </a:r>
            <a:r>
              <a:rPr lang="ko-KR" altLang="en-US" dirty="0" smtClean="0"/>
              <a:t>학년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실전취업스쿨 </a:t>
            </a:r>
            <a:r>
              <a:rPr lang="en-US" altLang="ko-KR" dirty="0" smtClean="0"/>
              <a:t>(2)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968712"/>
              </p:ext>
            </p:extLst>
          </p:nvPr>
        </p:nvGraphicFramePr>
        <p:xfrm>
          <a:off x="251520" y="1052736"/>
          <a:ext cx="8547991" cy="4798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216"/>
                <a:gridCol w="2319222"/>
                <a:gridCol w="1325270"/>
                <a:gridCol w="3843283"/>
              </a:tblGrid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시간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23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일요일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내용 및 비고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08:00~09:00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준비 및 입실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진행스텝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명찰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기자재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준비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학생 출석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09:00~10:00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분 자기소개 실습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분 스피치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분 자기소개 실습을 통한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스피치 연습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None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동영상 촬영 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f/b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을 통해 보완점 개선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10:00~11:00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11:00~12:00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면접 준비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강주성 팀장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실전모의면접 동영상 자료를 통해 면접 이해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사전 과제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이력서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프레젠테이션 발표 자료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제출 확인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12:00~13:00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 식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13:00~14:00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모의면접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프레젠테이션 면접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홍진기 이사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김동민 소장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개인별 프레젠테이션 면접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동영상 촬영 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f/b,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보완점 개선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14:00~15:00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15:00~16:00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16:00~17:00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모의면접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 역량 면접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직무 역량 면접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시행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동영상 촬영 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f/b,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보완점 개선</a:t>
                      </a: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17:00~18:00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74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18:00~19:00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교육 종료 및 퇴실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단체사진 촬영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0790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1463</Words>
  <Application>Microsoft Office PowerPoint</Application>
  <PresentationFormat>화면 슬라이드 쇼(4:3)</PresentationFormat>
  <Paragraphs>321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Office 테마</vt:lpstr>
      <vt:lpstr>디자인 사용자 지정</vt:lpstr>
      <vt:lpstr>1_Office 테마</vt:lpstr>
      <vt:lpstr>금강대학교 성취School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edunjob3</dc:creator>
  <cp:lastModifiedBy>GGU</cp:lastModifiedBy>
  <cp:revision>41</cp:revision>
  <cp:lastPrinted>2014-10-05T09:50:32Z</cp:lastPrinted>
  <dcterms:created xsi:type="dcterms:W3CDTF">2014-10-02T22:04:55Z</dcterms:created>
  <dcterms:modified xsi:type="dcterms:W3CDTF">2014-10-08T08:54:47Z</dcterms:modified>
</cp:coreProperties>
</file>