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6" r:id="rId3"/>
    <p:sldId id="308" r:id="rId4"/>
    <p:sldId id="258" r:id="rId5"/>
    <p:sldId id="305" r:id="rId6"/>
    <p:sldId id="306" r:id="rId7"/>
    <p:sldId id="323" r:id="rId8"/>
    <p:sldId id="324" r:id="rId9"/>
    <p:sldId id="325" r:id="rId10"/>
    <p:sldId id="326" r:id="rId11"/>
    <p:sldId id="327" r:id="rId12"/>
    <p:sldId id="259" r:id="rId13"/>
    <p:sldId id="328" r:id="rId14"/>
    <p:sldId id="329" r:id="rId15"/>
    <p:sldId id="330" r:id="rId16"/>
    <p:sldId id="309" r:id="rId17"/>
    <p:sldId id="331" r:id="rId18"/>
    <p:sldId id="332" r:id="rId19"/>
    <p:sldId id="279" r:id="rId20"/>
  </p:sldIdLst>
  <p:sldSz cx="10693400" cy="7561263"/>
  <p:notesSz cx="6858000" cy="9144000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C0B1"/>
    <a:srgbClr val="69B3A1"/>
    <a:srgbClr val="F0F0F0"/>
    <a:srgbClr val="EFFA82"/>
    <a:srgbClr val="FEF6D2"/>
    <a:srgbClr val="56AA96"/>
    <a:srgbClr val="A2D0C5"/>
    <a:srgbClr val="00808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2124" y="-552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51408-029D-4B50-992B-CF7DDD228B2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48345-9CA4-4117-BC08-9E970F2E02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1629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72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34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5645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5639" y="1944575"/>
            <a:ext cx="5537918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341781" y="1944575"/>
            <a:ext cx="5537919" cy="550291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334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652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852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837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000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772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72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067112" y="334306"/>
            <a:ext cx="2812588" cy="71131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5639" y="334306"/>
            <a:ext cx="8263250" cy="71131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09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F614D-1AE4-4278-BB80-FCF26B71D10A}" type="datetimeFigureOut">
              <a:rPr lang="ko-KR" altLang="en-US" smtClean="0"/>
              <a:t>2015-03-24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47C63-5E77-489D-80CD-9E1CAF79C0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20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saf.go.k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entoring.kosaf.go.kr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saf\Desktop\무제-1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54412" y="1518766"/>
            <a:ext cx="5224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2015</a:t>
            </a:r>
            <a:r>
              <a:rPr lang="ko-KR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년 대학생 청소년교육지원사업</a:t>
            </a:r>
            <a:endParaRPr lang="ko-KR" alt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20982" y="2124447"/>
            <a:ext cx="6050054" cy="19331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 smtClean="0">
                <a:solidFill>
                  <a:srgbClr val="008080"/>
                </a:solidFill>
              </a:rPr>
              <a:t>시스템 </a:t>
            </a:r>
            <a:r>
              <a:rPr lang="ko-KR" altLang="en-US" sz="7200" b="1" dirty="0" err="1" smtClean="0">
                <a:solidFill>
                  <a:srgbClr val="008080"/>
                </a:solidFill>
              </a:rPr>
              <a:t>메뉴얼</a:t>
            </a:r>
            <a:endParaRPr lang="ko-KR" altLang="en-US" sz="7200" b="1" dirty="0">
              <a:solidFill>
                <a:srgbClr val="00808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38588" y="3492599"/>
            <a:ext cx="169469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[</a:t>
            </a:r>
            <a:r>
              <a:rPr lang="ko-KR" altLang="en-US" dirty="0" err="1" smtClean="0"/>
              <a:t>나눔지기용</a:t>
            </a:r>
            <a:r>
              <a:rPr lang="en-US" altLang="ko-KR" dirty="0" smtClean="0"/>
              <a:t>]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7022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237"/>
            <a:ext cx="10830469" cy="7578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90325" y="324247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>
                <a:solidFill>
                  <a:schemeClr val="bg1"/>
                </a:solidFill>
              </a:rPr>
              <a:t>나눔지기</a:t>
            </a:r>
            <a:r>
              <a:rPr lang="ko-KR" altLang="en-US" sz="2400" b="1" dirty="0" smtClean="0">
                <a:solidFill>
                  <a:schemeClr val="bg1"/>
                </a:solidFill>
              </a:rPr>
              <a:t> 신청절차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993866" y="468263"/>
            <a:ext cx="59511" cy="2308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21161" y="2484487"/>
            <a:ext cx="3897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008080"/>
                </a:solidFill>
              </a:rPr>
              <a:t>활동계획서 및 시간표 입력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14108" y="3501890"/>
            <a:ext cx="3172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solidFill>
                  <a:srgbClr val="008080"/>
                </a:solidFill>
              </a:rPr>
              <a:t>온라인 사전교육 이수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107" y="4541360"/>
            <a:ext cx="28648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>
                <a:solidFill>
                  <a:srgbClr val="008080"/>
                </a:solidFill>
              </a:rPr>
              <a:t>나눔지기</a:t>
            </a:r>
            <a:r>
              <a:rPr lang="ko-KR" altLang="en-US" sz="2400" b="1" dirty="0" smtClean="0">
                <a:solidFill>
                  <a:srgbClr val="008080"/>
                </a:solidFill>
              </a:rPr>
              <a:t> 활동 시작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4602" y="3548057"/>
            <a:ext cx="43460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2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대학의 기관 </a:t>
            </a:r>
            <a:r>
              <a:rPr lang="ko-KR" altLang="en-US" sz="2000" b="1" spc="-2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매칭</a:t>
            </a:r>
            <a:r>
              <a:rPr lang="ko-KR" altLang="en-US" sz="2000" b="1" spc="-2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후 온라인 사전교육 이수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17934" y="4565134"/>
            <a:ext cx="3390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25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활동 시작 및 온라인 출근부 입력</a:t>
            </a:r>
            <a:endParaRPr lang="ko-KR" altLang="en-US" sz="2000" b="1" spc="-25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94602" y="2530654"/>
            <a:ext cx="4429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대학추천 후 활동계획서 및 시간표 업로드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14108" y="147637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300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spc="-300" dirty="0">
              <a:solidFill>
                <a:srgbClr val="00808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87549" y="1522542"/>
            <a:ext cx="40959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한국장학재단 홈페이지를 통해 참여 신청</a:t>
            </a:r>
            <a:endParaRPr lang="ko-KR" altLang="en-US" sz="2000" b="1" spc="-3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2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saf\Desktop\무제-1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00540" y="1836415"/>
            <a:ext cx="46730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400" b="1" spc="-150" dirty="0" smtClean="0">
                <a:solidFill>
                  <a:srgbClr val="008080"/>
                </a:solidFill>
              </a:rPr>
              <a:t>사업 참여 신청</a:t>
            </a:r>
            <a:endParaRPr lang="ko-KR" altLang="en-US" sz="5400" b="1" spc="-150" dirty="0">
              <a:solidFill>
                <a:srgbClr val="00808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9067" y="3519194"/>
            <a:ext cx="325602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로그인 및 사업 참여 신청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422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93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31904" y="466013"/>
            <a:ext cx="9957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장학금신청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873346" y="5980504"/>
            <a:ext cx="7150419" cy="78483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 marL="342900" indent="-342900">
              <a:buAutoNum type="circleNumDbPlain"/>
            </a:pPr>
            <a:r>
              <a:rPr lang="ko-KR" altLang="en-US" sz="1800" spc="-150" dirty="0" smtClean="0"/>
              <a:t>한국장학재단 </a:t>
            </a:r>
            <a:r>
              <a:rPr lang="ko-KR" altLang="en-US" sz="1800" spc="-150" dirty="0" smtClean="0"/>
              <a:t>홈페이지</a:t>
            </a:r>
            <a:r>
              <a:rPr lang="en-US" altLang="ko-KR" sz="1800" dirty="0" smtClean="0"/>
              <a:t>(</a:t>
            </a:r>
            <a:r>
              <a:rPr lang="en-US" altLang="ko-KR" sz="1800" dirty="0" smtClean="0">
                <a:hlinkClick r:id="rId3"/>
              </a:rPr>
              <a:t>http://www.kosaf.go.kr</a:t>
            </a:r>
            <a:r>
              <a:rPr lang="en-US" altLang="ko-KR" sz="1800" dirty="0" smtClean="0"/>
              <a:t>)</a:t>
            </a:r>
            <a:r>
              <a:rPr lang="ko-KR" altLang="en-US" sz="1800" dirty="0" smtClean="0"/>
              <a:t>에서 로그인합니다</a:t>
            </a:r>
            <a:r>
              <a:rPr lang="en-US" altLang="ko-KR" sz="1800" dirty="0" smtClean="0"/>
              <a:t>.</a:t>
            </a:r>
          </a:p>
          <a:p>
            <a:pPr marL="342900" indent="-342900">
              <a:lnSpc>
                <a:spcPct val="150000"/>
              </a:lnSpc>
              <a:buFontTx/>
              <a:buAutoNum type="circleNumDbPlain"/>
            </a:pPr>
            <a:r>
              <a:rPr lang="en-US" altLang="ko-KR" sz="1800" dirty="0" smtClean="0"/>
              <a:t>[</a:t>
            </a:r>
            <a:r>
              <a:rPr lang="ko-KR" altLang="en-US" sz="1800" dirty="0"/>
              <a:t>사이버창구 </a:t>
            </a:r>
            <a:r>
              <a:rPr lang="en-US" altLang="ko-KR" sz="1800" dirty="0"/>
              <a:t>– </a:t>
            </a:r>
            <a:r>
              <a:rPr lang="ko-KR" altLang="en-US" sz="1800" dirty="0"/>
              <a:t>장학금신청</a:t>
            </a:r>
            <a:r>
              <a:rPr lang="en-US" altLang="ko-KR" sz="1800" dirty="0"/>
              <a:t>]</a:t>
            </a:r>
            <a:r>
              <a:rPr lang="ko-KR" altLang="en-US" sz="1800" dirty="0"/>
              <a:t>을 클릭합니다</a:t>
            </a:r>
            <a:r>
              <a:rPr lang="en-US" altLang="ko-KR" sz="1800" dirty="0" smtClean="0"/>
              <a:t>.</a:t>
            </a:r>
            <a:endParaRPr lang="ko-KR" altLang="en-US" sz="1800" b="1" spc="-150" dirty="0"/>
          </a:p>
        </p:txBody>
      </p:sp>
      <p:grpSp>
        <p:nvGrpSpPr>
          <p:cNvPr id="25" name="그룹 24"/>
          <p:cNvGrpSpPr/>
          <p:nvPr/>
        </p:nvGrpSpPr>
        <p:grpSpPr>
          <a:xfrm>
            <a:off x="669634" y="1251678"/>
            <a:ext cx="9354131" cy="4341637"/>
            <a:chOff x="13014" y="1251678"/>
            <a:chExt cx="9354131" cy="4341637"/>
          </a:xfrm>
        </p:grpSpPr>
        <p:grpSp>
          <p:nvGrpSpPr>
            <p:cNvPr id="28" name="그룹 27"/>
            <p:cNvGrpSpPr/>
            <p:nvPr/>
          </p:nvGrpSpPr>
          <p:grpSpPr>
            <a:xfrm>
              <a:off x="13014" y="1251678"/>
              <a:ext cx="9354131" cy="4341637"/>
              <a:chOff x="539553" y="708664"/>
              <a:chExt cx="9354131" cy="4341637"/>
            </a:xfrm>
          </p:grpSpPr>
          <p:pic>
            <p:nvPicPr>
              <p:cNvPr id="30" name="Picture 2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1746" b="2111"/>
              <a:stretch/>
            </p:blipFill>
            <p:spPr bwMode="auto">
              <a:xfrm>
                <a:off x="539553" y="708664"/>
                <a:ext cx="9354131" cy="43416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1" name="직사각형 30"/>
              <p:cNvSpPr/>
              <p:nvPr/>
            </p:nvSpPr>
            <p:spPr>
              <a:xfrm>
                <a:off x="3635896" y="1349152"/>
                <a:ext cx="648072" cy="28803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5580112" y="908720"/>
                <a:ext cx="648072" cy="288032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9" name="직사각형 28"/>
            <p:cNvSpPr/>
            <p:nvPr/>
          </p:nvSpPr>
          <p:spPr>
            <a:xfrm>
              <a:off x="3577409" y="1262058"/>
              <a:ext cx="360040" cy="948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698006" y="5487057"/>
            <a:ext cx="1652730" cy="822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4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00" y="-3579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240728" y="6073774"/>
            <a:ext cx="5782352" cy="1338828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신청서작성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을 클릭합니다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대학생 청소년교육지원사업</a:t>
            </a:r>
            <a:r>
              <a:rPr lang="en-US" altLang="ko-KR" sz="1800" spc="-150" dirty="0" smtClean="0"/>
              <a:t>(</a:t>
            </a:r>
            <a:r>
              <a:rPr lang="ko-KR" altLang="en-US" sz="1800" spc="-150" dirty="0" smtClean="0"/>
              <a:t>구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교육기부</a:t>
            </a:r>
            <a:r>
              <a:rPr lang="en-US" altLang="ko-KR" sz="1800" spc="-150" dirty="0" smtClean="0"/>
              <a:t>)]</a:t>
            </a:r>
            <a:r>
              <a:rPr lang="ko-KR" altLang="en-US" sz="1800" spc="-150" dirty="0" smtClean="0"/>
              <a:t>를 선택합니다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③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신청하기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를 클릭합니다</a:t>
            </a:r>
            <a:r>
              <a:rPr lang="en-US" altLang="ko-KR" sz="1800" spc="-150" dirty="0" smtClean="0"/>
              <a:t>.</a:t>
            </a:r>
            <a:endParaRPr lang="ko-KR" altLang="en-US" sz="1800" dirty="0"/>
          </a:p>
        </p:txBody>
      </p:sp>
      <p:grpSp>
        <p:nvGrpSpPr>
          <p:cNvPr id="20" name="그룹 19"/>
          <p:cNvGrpSpPr/>
          <p:nvPr/>
        </p:nvGrpSpPr>
        <p:grpSpPr>
          <a:xfrm>
            <a:off x="685054" y="1257801"/>
            <a:ext cx="9496382" cy="4349689"/>
            <a:chOff x="0" y="582310"/>
            <a:chExt cx="9496382" cy="4349689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11550" r="-1488" b="2174"/>
            <a:stretch/>
          </p:blipFill>
          <p:spPr bwMode="auto">
            <a:xfrm>
              <a:off x="0" y="582310"/>
              <a:ext cx="9496382" cy="43496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직사각형 21"/>
            <p:cNvSpPr/>
            <p:nvPr/>
          </p:nvSpPr>
          <p:spPr>
            <a:xfrm>
              <a:off x="1331640" y="1880790"/>
              <a:ext cx="576064" cy="142203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436096" y="3006864"/>
              <a:ext cx="1152128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264188" y="3445768"/>
              <a:ext cx="648072" cy="288032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971600" y="1622883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①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076056" y="2773043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875286" y="3189974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③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131904" y="466013"/>
            <a:ext cx="9957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장학금신청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58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93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734557" y="1044327"/>
            <a:ext cx="9224286" cy="5309194"/>
            <a:chOff x="687811" y="1044327"/>
            <a:chExt cx="9224286" cy="5309194"/>
          </a:xfrm>
        </p:grpSpPr>
        <p:grpSp>
          <p:nvGrpSpPr>
            <p:cNvPr id="50" name="그룹 49"/>
            <p:cNvGrpSpPr/>
            <p:nvPr/>
          </p:nvGrpSpPr>
          <p:grpSpPr>
            <a:xfrm>
              <a:off x="687811" y="1044327"/>
              <a:ext cx="9224286" cy="5309194"/>
              <a:chOff x="-173778" y="281241"/>
              <a:chExt cx="9224286" cy="5309194"/>
            </a:xfrm>
          </p:grpSpPr>
          <p:grpSp>
            <p:nvGrpSpPr>
              <p:cNvPr id="51" name="그룹 50"/>
              <p:cNvGrpSpPr/>
              <p:nvPr/>
            </p:nvGrpSpPr>
            <p:grpSpPr>
              <a:xfrm>
                <a:off x="-173778" y="281241"/>
                <a:ext cx="9224286" cy="5309194"/>
                <a:chOff x="-173778" y="281241"/>
                <a:chExt cx="9224286" cy="5309194"/>
              </a:xfrm>
            </p:grpSpPr>
            <p:grpSp>
              <p:nvGrpSpPr>
                <p:cNvPr id="53" name="그룹 52"/>
                <p:cNvGrpSpPr/>
                <p:nvPr/>
              </p:nvGrpSpPr>
              <p:grpSpPr>
                <a:xfrm>
                  <a:off x="-173778" y="281241"/>
                  <a:ext cx="9224286" cy="5309194"/>
                  <a:chOff x="-540567" y="695842"/>
                  <a:chExt cx="9224286" cy="5309194"/>
                </a:xfrm>
              </p:grpSpPr>
              <p:pic>
                <p:nvPicPr>
                  <p:cNvPr id="55" name="Picture 2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10038" r="1809" b="2174"/>
                  <a:stretch/>
                </p:blipFill>
                <p:spPr bwMode="auto">
                  <a:xfrm>
                    <a:off x="-540567" y="695842"/>
                    <a:ext cx="9224286" cy="444340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sp>
                <p:nvSpPr>
                  <p:cNvPr id="56" name="직사각형 55"/>
                  <p:cNvSpPr/>
                  <p:nvPr/>
                </p:nvSpPr>
                <p:spPr>
                  <a:xfrm>
                    <a:off x="5260852" y="2564904"/>
                    <a:ext cx="463276" cy="222050"/>
                  </a:xfrm>
                  <a:prstGeom prst="rect">
                    <a:avLst/>
                  </a:prstGeom>
                  <a:noFill/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pic>
                <p:nvPicPr>
                  <p:cNvPr id="57" name="Picture 3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b="6713"/>
                  <a:stretch/>
                </p:blipFill>
                <p:spPr bwMode="auto">
                  <a:xfrm>
                    <a:off x="-506001" y="2688628"/>
                    <a:ext cx="4120267" cy="331640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sp>
                <p:nvSpPr>
                  <p:cNvPr id="58" name="직사각형 57"/>
                  <p:cNvSpPr/>
                  <p:nvPr/>
                </p:nvSpPr>
                <p:spPr>
                  <a:xfrm>
                    <a:off x="2196530" y="3945654"/>
                    <a:ext cx="463276" cy="216024"/>
                  </a:xfrm>
                  <a:prstGeom prst="rect">
                    <a:avLst/>
                  </a:prstGeom>
                  <a:noFill/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0" name="직사각형 59"/>
                  <p:cNvSpPr/>
                  <p:nvPr/>
                </p:nvSpPr>
                <p:spPr>
                  <a:xfrm>
                    <a:off x="2208722" y="4969109"/>
                    <a:ext cx="463276" cy="216024"/>
                  </a:xfrm>
                  <a:prstGeom prst="rect">
                    <a:avLst/>
                  </a:prstGeom>
                  <a:noFill/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1" name="직사각형 60"/>
                  <p:cNvSpPr/>
                  <p:nvPr/>
                </p:nvSpPr>
                <p:spPr>
                  <a:xfrm>
                    <a:off x="3131840" y="1851673"/>
                    <a:ext cx="648072" cy="10005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2" name="직사각형 61"/>
                  <p:cNvSpPr/>
                  <p:nvPr/>
                </p:nvSpPr>
                <p:spPr>
                  <a:xfrm>
                    <a:off x="5629561" y="1826320"/>
                    <a:ext cx="648072" cy="10005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3" name="직사각형 62"/>
                  <p:cNvSpPr/>
                  <p:nvPr/>
                </p:nvSpPr>
                <p:spPr>
                  <a:xfrm>
                    <a:off x="5629561" y="2035324"/>
                    <a:ext cx="648072" cy="10005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직사각형 63"/>
                  <p:cNvSpPr/>
                  <p:nvPr/>
                </p:nvSpPr>
                <p:spPr>
                  <a:xfrm>
                    <a:off x="1266441" y="5751036"/>
                    <a:ext cx="575375" cy="156290"/>
                  </a:xfrm>
                  <a:prstGeom prst="rect">
                    <a:avLst/>
                  </a:prstGeom>
                  <a:noFill/>
                  <a:ln w="38100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54" name="직사각형 53"/>
                <p:cNvSpPr/>
                <p:nvPr/>
              </p:nvSpPr>
              <p:spPr>
                <a:xfrm>
                  <a:off x="6559338" y="3460294"/>
                  <a:ext cx="824811" cy="221300"/>
                </a:xfrm>
                <a:prstGeom prst="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52" name="직사각형 51"/>
              <p:cNvSpPr/>
              <p:nvPr/>
            </p:nvSpPr>
            <p:spPr>
              <a:xfrm>
                <a:off x="5627641" y="2382850"/>
                <a:ext cx="463276" cy="22205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6105341" y="2713334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①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grpSp>
          <p:nvGrpSpPr>
            <p:cNvPr id="66" name="그룹 65"/>
            <p:cNvGrpSpPr/>
            <p:nvPr/>
          </p:nvGrpSpPr>
          <p:grpSpPr>
            <a:xfrm>
              <a:off x="5074066" y="4188576"/>
              <a:ext cx="2187912" cy="2126968"/>
              <a:chOff x="2538413" y="1190625"/>
              <a:chExt cx="4067175" cy="4476750"/>
            </a:xfrm>
          </p:grpSpPr>
          <p:pic>
            <p:nvPicPr>
              <p:cNvPr id="67" name="Picture 2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38413" y="1190625"/>
                <a:ext cx="4067175" cy="44767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8" name="직사각형 67"/>
              <p:cNvSpPr/>
              <p:nvPr/>
            </p:nvSpPr>
            <p:spPr>
              <a:xfrm>
                <a:off x="3002726" y="3206478"/>
                <a:ext cx="3138547" cy="10801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9" name="TextBox 68"/>
            <p:cNvSpPr txBox="1"/>
            <p:nvPr/>
          </p:nvSpPr>
          <p:spPr>
            <a:xfrm>
              <a:off x="7056969" y="3933920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217348" y="6465834"/>
            <a:ext cx="5772734" cy="92333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내용확인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을 클릭하여 세부 약관을 확인하고 동의합니다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공인인증서 동의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를 클릭하여 공인인증서로 동의합니다</a:t>
            </a:r>
            <a:r>
              <a:rPr lang="en-US" altLang="ko-KR" sz="1800" spc="-150" dirty="0" smtClean="0"/>
              <a:t>.</a:t>
            </a:r>
            <a:endParaRPr lang="ko-KR" altLang="en-US" sz="1800" dirty="0"/>
          </a:p>
        </p:txBody>
      </p:sp>
      <p:sp>
        <p:nvSpPr>
          <p:cNvPr id="70" name="직사각형 69"/>
          <p:cNvSpPr/>
          <p:nvPr/>
        </p:nvSpPr>
        <p:spPr>
          <a:xfrm>
            <a:off x="3483846" y="4742314"/>
            <a:ext cx="463276" cy="21602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266556" y="466013"/>
            <a:ext cx="8611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약관동의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82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8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523652" y="5868863"/>
            <a:ext cx="6346609" cy="92333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신청할 대학정보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전공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학번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err="1" smtClean="0"/>
              <a:t>학적상태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학년 정보를 입력합니다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확인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을 클릭합니다</a:t>
            </a:r>
            <a:r>
              <a:rPr lang="en-US" altLang="ko-KR" sz="1800" spc="-150" dirty="0" smtClean="0"/>
              <a:t>.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823138" y="1290978"/>
            <a:ext cx="9047123" cy="4320000"/>
            <a:chOff x="823138" y="1290978"/>
            <a:chExt cx="9047123" cy="4320000"/>
          </a:xfrm>
        </p:grpSpPr>
        <p:grpSp>
          <p:nvGrpSpPr>
            <p:cNvPr id="43" name="그룹 42"/>
            <p:cNvGrpSpPr/>
            <p:nvPr/>
          </p:nvGrpSpPr>
          <p:grpSpPr>
            <a:xfrm>
              <a:off x="823138" y="1290978"/>
              <a:ext cx="9047123" cy="4320000"/>
              <a:chOff x="0" y="719688"/>
              <a:chExt cx="9047123" cy="4320000"/>
            </a:xfrm>
          </p:grpSpPr>
          <p:pic>
            <p:nvPicPr>
              <p:cNvPr id="44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0309" r="1248" b="2173"/>
              <a:stretch/>
            </p:blipFill>
            <p:spPr bwMode="auto">
              <a:xfrm>
                <a:off x="0" y="719688"/>
                <a:ext cx="9047123" cy="432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5" name="직사각형 44"/>
              <p:cNvSpPr/>
              <p:nvPr/>
            </p:nvSpPr>
            <p:spPr>
              <a:xfrm>
                <a:off x="2772582" y="3212976"/>
                <a:ext cx="4952526" cy="57606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직사각형 45"/>
              <p:cNvSpPr/>
              <p:nvPr/>
            </p:nvSpPr>
            <p:spPr>
              <a:xfrm>
                <a:off x="6955436" y="4747352"/>
                <a:ext cx="463276" cy="22205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7" name="직사각형 46"/>
              <p:cNvSpPr/>
              <p:nvPr/>
            </p:nvSpPr>
            <p:spPr>
              <a:xfrm>
                <a:off x="3563888" y="2442865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8" name="직사각형 47"/>
              <p:cNvSpPr/>
              <p:nvPr/>
            </p:nvSpPr>
            <p:spPr>
              <a:xfrm>
                <a:off x="6012160" y="2453604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직사각형 48"/>
              <p:cNvSpPr/>
              <p:nvPr/>
            </p:nvSpPr>
            <p:spPr>
              <a:xfrm>
                <a:off x="6012160" y="2656033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6015034" y="3263005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6012160" y="3450978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2" name="직사각형 51"/>
              <p:cNvSpPr/>
              <p:nvPr/>
            </p:nvSpPr>
            <p:spPr>
              <a:xfrm>
                <a:off x="6041937" y="3631889"/>
                <a:ext cx="171636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3" name="직사각형 52"/>
              <p:cNvSpPr/>
              <p:nvPr/>
            </p:nvSpPr>
            <p:spPr>
              <a:xfrm>
                <a:off x="3569852" y="3263004"/>
                <a:ext cx="85813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4" name="직사각형 53"/>
              <p:cNvSpPr/>
              <p:nvPr/>
            </p:nvSpPr>
            <p:spPr>
              <a:xfrm>
                <a:off x="3563888" y="3446086"/>
                <a:ext cx="85813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직사각형 54"/>
              <p:cNvSpPr/>
              <p:nvPr/>
            </p:nvSpPr>
            <p:spPr>
              <a:xfrm>
                <a:off x="3569852" y="3639217"/>
                <a:ext cx="570100" cy="927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3308566" y="3450978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①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474317" y="4987956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950893" y="468730"/>
            <a:ext cx="11785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학교정보 입력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23652" y="6948983"/>
            <a:ext cx="3382657" cy="507831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spc="-150" dirty="0" smtClean="0"/>
              <a:t>※ </a:t>
            </a:r>
            <a:r>
              <a:rPr lang="ko-KR" altLang="en-US" sz="1800" spc="-150" dirty="0" smtClean="0"/>
              <a:t>휴학생은 신청이 불가능 합니다</a:t>
            </a:r>
            <a:r>
              <a:rPr lang="en-US" altLang="ko-KR" sz="1800" spc="-15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936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79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2222808" y="6012790"/>
            <a:ext cx="7646645" cy="1338828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신청자의 전화번호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err="1" smtClean="0"/>
              <a:t>이메일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주소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우편물 </a:t>
            </a:r>
            <a:r>
              <a:rPr lang="ko-KR" altLang="en-US" sz="1800" spc="-150" dirty="0" err="1" smtClean="0"/>
              <a:t>수령처</a:t>
            </a:r>
            <a:r>
              <a:rPr lang="ko-KR" altLang="en-US" sz="1800" spc="-150" dirty="0" smtClean="0"/>
              <a:t> 등의 학생정보를 입력합니다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장학금을 수령할 계좌정보를 선택합니다</a:t>
            </a:r>
            <a:r>
              <a:rPr lang="en-US" altLang="ko-KR" sz="1800" spc="-150" dirty="0" smtClean="0"/>
              <a:t>. (</a:t>
            </a:r>
            <a:r>
              <a:rPr lang="ko-KR" altLang="en-US" sz="1800" spc="-150" dirty="0" smtClean="0"/>
              <a:t>반드시 본인 명의의 계좌를 등록</a:t>
            </a:r>
            <a:r>
              <a:rPr lang="en-US" altLang="ko-KR" sz="1800" spc="-15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③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확인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을 클릭합니다</a:t>
            </a:r>
            <a:r>
              <a:rPr lang="en-US" altLang="ko-KR" sz="1800" spc="-150" dirty="0" smtClean="0"/>
              <a:t>.</a:t>
            </a:r>
            <a:endParaRPr lang="ko-KR" altLang="en-US" sz="1800" dirty="0"/>
          </a:p>
        </p:txBody>
      </p:sp>
      <p:grpSp>
        <p:nvGrpSpPr>
          <p:cNvPr id="3" name="그룹 2"/>
          <p:cNvGrpSpPr/>
          <p:nvPr/>
        </p:nvGrpSpPr>
        <p:grpSpPr>
          <a:xfrm>
            <a:off x="823944" y="1282132"/>
            <a:ext cx="9045509" cy="4345960"/>
            <a:chOff x="823944" y="1282132"/>
            <a:chExt cx="9045509" cy="4345960"/>
          </a:xfrm>
        </p:grpSpPr>
        <p:grpSp>
          <p:nvGrpSpPr>
            <p:cNvPr id="40" name="그룹 39"/>
            <p:cNvGrpSpPr/>
            <p:nvPr/>
          </p:nvGrpSpPr>
          <p:grpSpPr>
            <a:xfrm>
              <a:off x="823944" y="1282132"/>
              <a:ext cx="9045509" cy="4320000"/>
              <a:chOff x="-1" y="722671"/>
              <a:chExt cx="9045509" cy="4320000"/>
            </a:xfrm>
          </p:grpSpPr>
          <p:pic>
            <p:nvPicPr>
              <p:cNvPr id="41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10309" r="1265" b="2173"/>
              <a:stretch/>
            </p:blipFill>
            <p:spPr bwMode="auto">
              <a:xfrm>
                <a:off x="-1" y="722671"/>
                <a:ext cx="9045509" cy="4320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2" name="직사각형 41"/>
              <p:cNvSpPr/>
              <p:nvPr/>
            </p:nvSpPr>
            <p:spPr>
              <a:xfrm>
                <a:off x="6012160" y="1484784"/>
                <a:ext cx="85813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6003812" y="1700808"/>
                <a:ext cx="85813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9" name="직사각형 58"/>
              <p:cNvSpPr/>
              <p:nvPr/>
            </p:nvSpPr>
            <p:spPr>
              <a:xfrm>
                <a:off x="3563888" y="1484783"/>
                <a:ext cx="85813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0" name="직사각형 59"/>
              <p:cNvSpPr/>
              <p:nvPr/>
            </p:nvSpPr>
            <p:spPr>
              <a:xfrm>
                <a:off x="3563888" y="2433078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직사각형 60"/>
              <p:cNvSpPr/>
              <p:nvPr/>
            </p:nvSpPr>
            <p:spPr>
              <a:xfrm>
                <a:off x="4085818" y="2443392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4427814" y="2433077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직사각형 62"/>
              <p:cNvSpPr/>
              <p:nvPr/>
            </p:nvSpPr>
            <p:spPr>
              <a:xfrm>
                <a:off x="5862350" y="2443393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6384280" y="2453707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" name="직사각형 64"/>
              <p:cNvSpPr/>
              <p:nvPr/>
            </p:nvSpPr>
            <p:spPr>
              <a:xfrm>
                <a:off x="6726276" y="2443392"/>
                <a:ext cx="2880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6" name="직사각형 65"/>
              <p:cNvSpPr/>
              <p:nvPr/>
            </p:nvSpPr>
            <p:spPr>
              <a:xfrm>
                <a:off x="3593852" y="2636912"/>
                <a:ext cx="516136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" name="직사각형 66"/>
              <p:cNvSpPr/>
              <p:nvPr/>
            </p:nvSpPr>
            <p:spPr>
              <a:xfrm>
                <a:off x="4362004" y="2637700"/>
                <a:ext cx="516136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8" name="직사각형 67"/>
              <p:cNvSpPr/>
              <p:nvPr/>
            </p:nvSpPr>
            <p:spPr>
              <a:xfrm>
                <a:off x="5314721" y="2661926"/>
                <a:ext cx="363736" cy="4571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9" name="직사각형 68"/>
              <p:cNvSpPr/>
              <p:nvPr/>
            </p:nvSpPr>
            <p:spPr>
              <a:xfrm>
                <a:off x="3659734" y="2845325"/>
                <a:ext cx="181868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" name="직사각형 69"/>
              <p:cNvSpPr/>
              <p:nvPr/>
            </p:nvSpPr>
            <p:spPr>
              <a:xfrm>
                <a:off x="3992954" y="2832463"/>
                <a:ext cx="181868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직사각형 70"/>
              <p:cNvSpPr/>
              <p:nvPr/>
            </p:nvSpPr>
            <p:spPr>
              <a:xfrm>
                <a:off x="3625790" y="3000554"/>
                <a:ext cx="1252350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" name="직사각형 71"/>
              <p:cNvSpPr/>
              <p:nvPr/>
            </p:nvSpPr>
            <p:spPr>
              <a:xfrm flipV="1">
                <a:off x="5030540" y="3000553"/>
                <a:ext cx="1641772" cy="7306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3" name="직사각형 72"/>
              <p:cNvSpPr/>
              <p:nvPr/>
            </p:nvSpPr>
            <p:spPr>
              <a:xfrm>
                <a:off x="3638380" y="3196370"/>
                <a:ext cx="181868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4" name="직사각형 73"/>
              <p:cNvSpPr/>
              <p:nvPr/>
            </p:nvSpPr>
            <p:spPr>
              <a:xfrm>
                <a:off x="3971600" y="3183508"/>
                <a:ext cx="181868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직사각형 74"/>
              <p:cNvSpPr/>
              <p:nvPr/>
            </p:nvSpPr>
            <p:spPr>
              <a:xfrm>
                <a:off x="3604436" y="3351599"/>
                <a:ext cx="1252350" cy="5020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6" name="직사각형 75"/>
              <p:cNvSpPr/>
              <p:nvPr/>
            </p:nvSpPr>
            <p:spPr>
              <a:xfrm flipV="1">
                <a:off x="5009186" y="3351598"/>
                <a:ext cx="1641772" cy="7306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7" name="직사각형 76"/>
              <p:cNvSpPr/>
              <p:nvPr/>
            </p:nvSpPr>
            <p:spPr>
              <a:xfrm>
                <a:off x="3705633" y="3551037"/>
                <a:ext cx="546332" cy="500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8" name="직사각형 77"/>
              <p:cNvSpPr/>
              <p:nvPr/>
            </p:nvSpPr>
            <p:spPr>
              <a:xfrm>
                <a:off x="3711336" y="4346157"/>
                <a:ext cx="1338075" cy="4571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9" name="직사각형 78"/>
            <p:cNvSpPr/>
            <p:nvPr/>
          </p:nvSpPr>
          <p:spPr>
            <a:xfrm>
              <a:off x="3614823" y="2855241"/>
              <a:ext cx="4952526" cy="150145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3327669" y="2521953"/>
              <a:ext cx="4906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①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3614823" y="4575917"/>
              <a:ext cx="4952526" cy="50085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3327669" y="4242629"/>
              <a:ext cx="4954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7800800" y="5372758"/>
              <a:ext cx="388767" cy="25533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7551100" y="5069344"/>
              <a:ext cx="457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③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85" name="TextBox 84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950364" y="466013"/>
            <a:ext cx="11785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학생정보 입력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8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8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206699" y="5816887"/>
            <a:ext cx="9180561" cy="170816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spc="-150" dirty="0" smtClean="0"/>
              <a:t>① 신청형태를 선택합니다</a:t>
            </a:r>
            <a:r>
              <a:rPr lang="en-US" altLang="ko-KR" sz="1400" b="1" spc="-150" dirty="0" smtClean="0"/>
              <a:t>. (A</a:t>
            </a:r>
            <a:r>
              <a:rPr lang="ko-KR" altLang="en-US" sz="1400" b="1" spc="-150" dirty="0" smtClean="0"/>
              <a:t>형 </a:t>
            </a:r>
            <a:r>
              <a:rPr lang="en-US" altLang="ko-KR" sz="1400" b="1" spc="-150" dirty="0" smtClean="0"/>
              <a:t>: </a:t>
            </a:r>
            <a:r>
              <a:rPr lang="ko-KR" altLang="en-US" sz="1400" b="1" spc="-150" dirty="0" err="1" smtClean="0"/>
              <a:t>대학발굴형</a:t>
            </a:r>
            <a:r>
              <a:rPr lang="ko-KR" altLang="en-US" sz="1400" b="1" spc="-150" dirty="0" smtClean="0"/>
              <a:t> </a:t>
            </a:r>
            <a:r>
              <a:rPr lang="en-US" altLang="ko-KR" sz="1400" b="1" spc="-150" dirty="0" smtClean="0"/>
              <a:t>, B</a:t>
            </a:r>
            <a:r>
              <a:rPr lang="ko-KR" altLang="en-US" sz="1400" b="1" spc="-150" dirty="0" smtClean="0"/>
              <a:t>형 </a:t>
            </a:r>
            <a:r>
              <a:rPr lang="en-US" altLang="ko-KR" sz="1400" b="1" spc="-150" dirty="0" smtClean="0"/>
              <a:t>: </a:t>
            </a:r>
            <a:r>
              <a:rPr lang="ko-KR" altLang="en-US" sz="1400" b="1" spc="-150" dirty="0" err="1" smtClean="0"/>
              <a:t>멘토발굴형</a:t>
            </a:r>
            <a:r>
              <a:rPr lang="en-US" altLang="ko-KR" sz="1400" b="1" spc="-15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b="1" spc="-150" dirty="0" smtClean="0"/>
              <a:t>② 희망요일</a:t>
            </a:r>
            <a:r>
              <a:rPr lang="en-US" altLang="ko-KR" sz="1400" b="1" spc="-150" dirty="0" smtClean="0"/>
              <a:t>, </a:t>
            </a:r>
            <a:r>
              <a:rPr lang="ko-KR" altLang="en-US" sz="1400" b="1" spc="-150" dirty="0" smtClean="0"/>
              <a:t>시간</a:t>
            </a:r>
            <a:r>
              <a:rPr lang="en-US" altLang="ko-KR" sz="1400" b="1" spc="-150" dirty="0" smtClean="0"/>
              <a:t>, </a:t>
            </a:r>
            <a:r>
              <a:rPr lang="ko-KR" altLang="en-US" sz="1400" b="1" spc="-150" dirty="0" smtClean="0"/>
              <a:t>과목을 선택합니다</a:t>
            </a:r>
            <a:r>
              <a:rPr lang="en-US" altLang="ko-KR" sz="1400" b="1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spc="-150" dirty="0" smtClean="0"/>
              <a:t>③ 자기소개 및 지원동기를 최소 </a:t>
            </a:r>
            <a:r>
              <a:rPr lang="en-US" altLang="ko-KR" sz="1400" b="1" spc="-150" dirty="0" smtClean="0"/>
              <a:t>200</a:t>
            </a:r>
            <a:r>
              <a:rPr lang="ko-KR" altLang="en-US" sz="1400" b="1" spc="-150" dirty="0" smtClean="0"/>
              <a:t>자</a:t>
            </a:r>
            <a:r>
              <a:rPr lang="en-US" altLang="ko-KR" sz="1400" b="1" spc="-150" dirty="0" smtClean="0"/>
              <a:t>, </a:t>
            </a:r>
            <a:r>
              <a:rPr lang="ko-KR" altLang="en-US" sz="1400" b="1" spc="-150" dirty="0" smtClean="0"/>
              <a:t>최대 </a:t>
            </a:r>
            <a:r>
              <a:rPr lang="en-US" altLang="ko-KR" sz="1400" b="1" spc="-150" dirty="0" smtClean="0"/>
              <a:t>500</a:t>
            </a:r>
            <a:r>
              <a:rPr lang="ko-KR" altLang="en-US" sz="1400" b="1" spc="-150" dirty="0" smtClean="0"/>
              <a:t>자 이내로 입력합니다</a:t>
            </a:r>
            <a:r>
              <a:rPr lang="en-US" altLang="ko-KR" sz="1400" b="1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spc="-150" dirty="0" smtClean="0"/>
              <a:t>④ 제출서류는 지도교수 추천서</a:t>
            </a:r>
            <a:r>
              <a:rPr lang="en-US" altLang="ko-KR" sz="1400" b="1" spc="-150" dirty="0"/>
              <a:t> </a:t>
            </a:r>
            <a:r>
              <a:rPr lang="ko-KR" altLang="en-US" sz="1400" b="1" spc="-150" dirty="0" smtClean="0"/>
              <a:t>및 대학에서 별도로 요청한 서류를 </a:t>
            </a:r>
            <a:r>
              <a:rPr lang="ko-KR" altLang="en-US" sz="1400" b="1" spc="-150" dirty="0" err="1" smtClean="0"/>
              <a:t>업로드합니다</a:t>
            </a:r>
            <a:r>
              <a:rPr lang="en-US" altLang="ko-KR" sz="1400" b="1" spc="-150" dirty="0" smtClean="0"/>
              <a:t>.</a:t>
            </a:r>
            <a:r>
              <a:rPr lang="ko-KR" altLang="en-US" sz="1400" b="1" dirty="0"/>
              <a:t> </a:t>
            </a:r>
            <a:r>
              <a:rPr lang="ko-KR" altLang="en-US" sz="1400" b="1" dirty="0" smtClean="0"/>
              <a:t>지도교수 추천서는 필수사항이 아닙니다</a:t>
            </a:r>
            <a:r>
              <a:rPr lang="en-US" altLang="ko-KR" sz="14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400" b="1" spc="-150" dirty="0" smtClean="0"/>
              <a:t>⑤ 확인을 클릭합니다</a:t>
            </a:r>
            <a:r>
              <a:rPr lang="en-US" altLang="ko-KR" sz="1400" b="1" spc="-150" dirty="0" smtClean="0"/>
              <a:t>.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1206698" y="196486"/>
            <a:ext cx="8280000" cy="5539649"/>
            <a:chOff x="1206698" y="196486"/>
            <a:chExt cx="8280000" cy="5651601"/>
          </a:xfrm>
        </p:grpSpPr>
        <p:grpSp>
          <p:nvGrpSpPr>
            <p:cNvPr id="5" name="그룹 4"/>
            <p:cNvGrpSpPr/>
            <p:nvPr/>
          </p:nvGrpSpPr>
          <p:grpSpPr>
            <a:xfrm>
              <a:off x="1206698" y="196486"/>
              <a:ext cx="8280000" cy="5651601"/>
              <a:chOff x="1212127" y="252239"/>
              <a:chExt cx="8280000" cy="5651601"/>
            </a:xfrm>
          </p:grpSpPr>
          <p:grpSp>
            <p:nvGrpSpPr>
              <p:cNvPr id="4" name="그룹 3"/>
              <p:cNvGrpSpPr/>
              <p:nvPr/>
            </p:nvGrpSpPr>
            <p:grpSpPr>
              <a:xfrm>
                <a:off x="1212127" y="252239"/>
                <a:ext cx="8280000" cy="5651601"/>
                <a:chOff x="1031226" y="1007776"/>
                <a:chExt cx="8280000" cy="5651601"/>
              </a:xfrm>
            </p:grpSpPr>
            <p:pic>
              <p:nvPicPr>
                <p:cNvPr id="51" name="Picture 2"/>
                <p:cNvPicPr>
                  <a:picLocks noChangeAspect="1" noChangeArrowheads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4658" r="1838" b="2173"/>
                <a:stretch/>
              </p:blipFill>
              <p:spPr bwMode="auto">
                <a:xfrm>
                  <a:off x="1031226" y="1007776"/>
                  <a:ext cx="8280000" cy="287085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52" name="Picture 3"/>
                <p:cNvPicPr>
                  <a:picLocks noChangeAspect="1" noChangeArrowheads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17041" r="1837" b="19555"/>
                <a:stretch/>
              </p:blipFill>
              <p:spPr bwMode="auto">
                <a:xfrm>
                  <a:off x="1031226" y="3777824"/>
                  <a:ext cx="8280000" cy="288155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sp>
            <p:nvSpPr>
              <p:cNvPr id="55" name="직사각형 54"/>
              <p:cNvSpPr/>
              <p:nvPr/>
            </p:nvSpPr>
            <p:spPr>
              <a:xfrm>
                <a:off x="3614823" y="1595101"/>
                <a:ext cx="4828221" cy="24131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3258468" y="1287556"/>
                <a:ext cx="4906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</a:rPr>
                  <a:t>①</a:t>
                </a:r>
                <a:endParaRPr lang="ko-KR" altLang="en-US" sz="20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6714852" y="972319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5" name="직사각형 84"/>
              <p:cNvSpPr/>
              <p:nvPr/>
            </p:nvSpPr>
            <p:spPr>
              <a:xfrm>
                <a:off x="6714852" y="1124718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6" name="직사각형 85"/>
              <p:cNvSpPr/>
              <p:nvPr/>
            </p:nvSpPr>
            <p:spPr>
              <a:xfrm>
                <a:off x="4482604" y="972318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7" name="직사각형 86"/>
              <p:cNvSpPr/>
              <p:nvPr/>
            </p:nvSpPr>
            <p:spPr>
              <a:xfrm>
                <a:off x="3626395" y="2119070"/>
                <a:ext cx="4828221" cy="710171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270040" y="1811526"/>
                <a:ext cx="4906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</a:rPr>
                  <a:t>②</a:t>
                </a:r>
                <a:endParaRPr lang="ko-KR" altLang="en-US" sz="20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89" name="직사각형 88"/>
              <p:cNvSpPr/>
              <p:nvPr/>
            </p:nvSpPr>
            <p:spPr>
              <a:xfrm>
                <a:off x="3614821" y="3022287"/>
                <a:ext cx="4828221" cy="1118384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3258466" y="2714743"/>
                <a:ext cx="49068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</a:rPr>
                  <a:t>③</a:t>
                </a:r>
                <a:endParaRPr lang="ko-KR" altLang="en-US" sz="20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3626395" y="4421921"/>
                <a:ext cx="4828221" cy="438830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3270040" y="4114377"/>
                <a:ext cx="49186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000" b="1" dirty="0" smtClean="0">
                    <a:solidFill>
                      <a:srgbClr val="FF0000"/>
                    </a:solidFill>
                  </a:rPr>
                  <a:t>④</a:t>
                </a:r>
                <a:endParaRPr lang="ko-KR" altLang="en-US" sz="2000" b="1" dirty="0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93" name="직사각형 92"/>
            <p:cNvSpPr/>
            <p:nvPr/>
          </p:nvSpPr>
          <p:spPr>
            <a:xfrm>
              <a:off x="7650956" y="5626428"/>
              <a:ext cx="360040" cy="21941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294600" y="5318884"/>
              <a:ext cx="4918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⑤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589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8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09972" y="6156895"/>
            <a:ext cx="8865220" cy="1338828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신청정보를 확인합니다</a:t>
            </a:r>
            <a:r>
              <a:rPr lang="en-US" altLang="ko-KR" sz="1800" spc="-150" dirty="0" smtClean="0"/>
              <a:t>. </a:t>
            </a:r>
            <a:r>
              <a:rPr lang="ko-KR" altLang="en-US" sz="1800" spc="-150" dirty="0" smtClean="0"/>
              <a:t>제출 후에는 수정이 불가능하므로 정확히 확인해주시기 바랍니다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확인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을 클릭합니다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③ 공인인증서 인증으로 신청을 완료합니다</a:t>
            </a:r>
            <a:r>
              <a:rPr lang="en-US" altLang="ko-KR" sz="1800" spc="-150" dirty="0" smtClean="0"/>
              <a:t>.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6714852" y="593292"/>
            <a:ext cx="792088" cy="1000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482604" y="593290"/>
            <a:ext cx="648072" cy="1000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918207" y="224781"/>
            <a:ext cx="8856984" cy="5701338"/>
            <a:chOff x="902704" y="388880"/>
            <a:chExt cx="8856984" cy="5701338"/>
          </a:xfrm>
        </p:grpSpPr>
        <p:grpSp>
          <p:nvGrpSpPr>
            <p:cNvPr id="3" name="그룹 2"/>
            <p:cNvGrpSpPr/>
            <p:nvPr/>
          </p:nvGrpSpPr>
          <p:grpSpPr>
            <a:xfrm>
              <a:off x="902704" y="388880"/>
              <a:ext cx="8856984" cy="5675592"/>
              <a:chOff x="918207" y="88370"/>
              <a:chExt cx="8856984" cy="5675592"/>
            </a:xfrm>
          </p:grpSpPr>
          <p:grpSp>
            <p:nvGrpSpPr>
              <p:cNvPr id="2" name="그룹 1"/>
              <p:cNvGrpSpPr/>
              <p:nvPr/>
            </p:nvGrpSpPr>
            <p:grpSpPr>
              <a:xfrm>
                <a:off x="918207" y="88370"/>
                <a:ext cx="8856984" cy="5675592"/>
                <a:chOff x="918207" y="88370"/>
                <a:chExt cx="8856984" cy="5675592"/>
              </a:xfrm>
            </p:grpSpPr>
            <p:grpSp>
              <p:nvGrpSpPr>
                <p:cNvPr id="21" name="그룹 20"/>
                <p:cNvGrpSpPr/>
                <p:nvPr/>
              </p:nvGrpSpPr>
              <p:grpSpPr>
                <a:xfrm>
                  <a:off x="918207" y="88370"/>
                  <a:ext cx="8856984" cy="5675592"/>
                  <a:chOff x="0" y="781666"/>
                  <a:chExt cx="8967596" cy="7863311"/>
                </a:xfrm>
              </p:grpSpPr>
              <p:pic>
                <p:nvPicPr>
                  <p:cNvPr id="22" name="Picture 2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11150" r="1625" b="2174"/>
                  <a:stretch/>
                </p:blipFill>
                <p:spPr bwMode="auto">
                  <a:xfrm>
                    <a:off x="0" y="781666"/>
                    <a:ext cx="8967596" cy="425717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pic>
                <p:nvPicPr>
                  <p:cNvPr id="23" name="Picture 3"/>
                  <p:cNvPicPr>
                    <a:picLocks noChangeAspect="1" noChangeArrowheads="1"/>
                  </p:cNvPicPr>
                  <p:nvPr/>
                </p:nvPicPr>
                <p:blipFill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54" t="19985" r="1723" b="2175"/>
                  <a:stretch/>
                </p:blipFill>
                <p:spPr bwMode="auto">
                  <a:xfrm>
                    <a:off x="0" y="4804146"/>
                    <a:ext cx="8967596" cy="384083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</p:grpSp>
            <p:sp>
              <p:nvSpPr>
                <p:cNvPr id="25" name="직사각형 24"/>
                <p:cNvSpPr/>
                <p:nvPr/>
              </p:nvSpPr>
              <p:spPr>
                <a:xfrm>
                  <a:off x="6823228" y="745690"/>
                  <a:ext cx="648072" cy="10005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직사각형 26"/>
                <p:cNvSpPr/>
                <p:nvPr/>
              </p:nvSpPr>
              <p:spPr>
                <a:xfrm>
                  <a:off x="4482604" y="1188343"/>
                  <a:ext cx="792088" cy="2880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직사각형 27"/>
                <p:cNvSpPr/>
                <p:nvPr/>
              </p:nvSpPr>
              <p:spPr>
                <a:xfrm>
                  <a:off x="6798040" y="1188343"/>
                  <a:ext cx="792088" cy="2880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직사각형 28"/>
                <p:cNvSpPr/>
                <p:nvPr/>
              </p:nvSpPr>
              <p:spPr>
                <a:xfrm>
                  <a:off x="4410596" y="1836415"/>
                  <a:ext cx="864096" cy="648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" name="직사각형 29"/>
                <p:cNvSpPr/>
                <p:nvPr/>
              </p:nvSpPr>
              <p:spPr>
                <a:xfrm>
                  <a:off x="5285480" y="2078718"/>
                  <a:ext cx="2077444" cy="2880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" name="직사각형 30"/>
                <p:cNvSpPr/>
                <p:nvPr/>
              </p:nvSpPr>
              <p:spPr>
                <a:xfrm>
                  <a:off x="6798040" y="1836415"/>
                  <a:ext cx="792088" cy="6781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2" name="직사각형 31"/>
                <p:cNvSpPr/>
                <p:nvPr/>
              </p:nvSpPr>
              <p:spPr>
                <a:xfrm>
                  <a:off x="4446600" y="2810619"/>
                  <a:ext cx="1404156" cy="6781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" name="직사각형 32"/>
                <p:cNvSpPr/>
                <p:nvPr/>
              </p:nvSpPr>
              <p:spPr>
                <a:xfrm>
                  <a:off x="4459676" y="4343933"/>
                  <a:ext cx="3839352" cy="44481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6" name="직사각형 35"/>
                <p:cNvSpPr/>
                <p:nvPr/>
              </p:nvSpPr>
              <p:spPr>
                <a:xfrm>
                  <a:off x="3618508" y="1001129"/>
                  <a:ext cx="4896544" cy="4457266"/>
                </a:xfrm>
                <a:prstGeom prst="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7" name="TextBox 36"/>
                <p:cNvSpPr txBox="1"/>
                <p:nvPr/>
              </p:nvSpPr>
              <p:spPr>
                <a:xfrm>
                  <a:off x="3262152" y="693585"/>
                  <a:ext cx="491862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000" b="1" dirty="0" smtClean="0">
                      <a:solidFill>
                        <a:srgbClr val="FF0000"/>
                      </a:solidFill>
                    </a:rPr>
                    <a:t>①</a:t>
                  </a:r>
                  <a:endParaRPr lang="ko-KR" altLang="en-US" sz="2000" b="1" dirty="0">
                    <a:solidFill>
                      <a:srgbClr val="FF0000"/>
                    </a:solidFill>
                  </a:endParaRPr>
                </a:p>
              </p:txBody>
            </p:sp>
          </p:grpSp>
          <p:sp>
            <p:nvSpPr>
              <p:cNvPr id="39" name="직사각형 38"/>
              <p:cNvSpPr/>
              <p:nvPr/>
            </p:nvSpPr>
            <p:spPr>
              <a:xfrm>
                <a:off x="6798040" y="590433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4407396" y="615053"/>
                <a:ext cx="648072" cy="10005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4" name="직사각형 33"/>
            <p:cNvSpPr/>
            <p:nvPr/>
          </p:nvSpPr>
          <p:spPr>
            <a:xfrm>
              <a:off x="7781944" y="5845057"/>
              <a:ext cx="360040" cy="21941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418125" y="5690108"/>
              <a:ext cx="4918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>
                  <a:solidFill>
                    <a:srgbClr val="FF0000"/>
                  </a:solidFill>
                </a:rPr>
                <a:t>②</a:t>
              </a:r>
              <a:endParaRPr lang="ko-KR" altLang="en-US" sz="2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1101453" y="3045268"/>
            <a:ext cx="2501552" cy="3000115"/>
            <a:chOff x="2538413" y="1190625"/>
            <a:chExt cx="4067175" cy="4476750"/>
          </a:xfrm>
        </p:grpSpPr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8413" y="1190625"/>
              <a:ext cx="4067175" cy="4476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5" name="직사각형 44"/>
            <p:cNvSpPr/>
            <p:nvPr/>
          </p:nvSpPr>
          <p:spPr>
            <a:xfrm>
              <a:off x="3002726" y="3206478"/>
              <a:ext cx="3138547" cy="10801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101453" y="3030344"/>
            <a:ext cx="2501552" cy="30150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737634" y="2875395"/>
            <a:ext cx="491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③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22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79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255488" y="5802510"/>
            <a:ext cx="6630341" cy="507831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/>
              <a:t>신청이 정상적으로 완료될 경우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위와 같은 화면이 표기됩니다</a:t>
            </a:r>
            <a:r>
              <a:rPr lang="en-US" altLang="ko-KR" sz="1800" dirty="0" smtClean="0"/>
              <a:t>.</a:t>
            </a:r>
            <a:endParaRPr lang="ko-KR" altLang="en-US" sz="1800" dirty="0"/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29" r="1384" b="2174"/>
          <a:stretch/>
        </p:blipFill>
        <p:spPr bwMode="auto">
          <a:xfrm>
            <a:off x="807568" y="1332359"/>
            <a:ext cx="9078261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8207110" y="292380"/>
            <a:ext cx="2249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사업 참여 신청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66556" y="453922"/>
            <a:ext cx="8611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신청완료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saf\Desktop\무제-1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90646" y="1522249"/>
            <a:ext cx="669285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400" b="1" spc="-150" dirty="0" smtClean="0">
                <a:solidFill>
                  <a:srgbClr val="008080"/>
                </a:solidFill>
              </a:rPr>
              <a:t>시간표 및 활동계획서</a:t>
            </a:r>
            <a:endParaRPr lang="en-US" altLang="ko-KR" sz="5400" b="1" spc="-150" dirty="0" smtClean="0">
              <a:solidFill>
                <a:srgbClr val="008080"/>
              </a:solidFill>
            </a:endParaRPr>
          </a:p>
          <a:p>
            <a:pPr algn="ctr"/>
            <a:r>
              <a:rPr lang="ko-KR" altLang="en-US" sz="5400" b="1" spc="-150" dirty="0" smtClean="0">
                <a:solidFill>
                  <a:srgbClr val="008080"/>
                </a:solidFill>
              </a:rPr>
              <a:t>업로</a:t>
            </a:r>
            <a:r>
              <a:rPr lang="ko-KR" altLang="en-US" sz="5400" b="1" spc="-150" dirty="0">
                <a:solidFill>
                  <a:srgbClr val="008080"/>
                </a:solidFill>
              </a:rPr>
              <a:t>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27369" y="3502708"/>
            <a:ext cx="423866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학업시간표 및 활동계획서 업로드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679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579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859437" y="2050281"/>
            <a:ext cx="4536504" cy="341632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</a:t>
            </a:r>
            <a:r>
              <a:rPr lang="en-US" altLang="ko-KR" sz="1800" spc="-150" dirty="0" smtClean="0"/>
              <a:t>[</a:t>
            </a:r>
            <a:r>
              <a:rPr lang="ko-KR" altLang="en-US" sz="1800" spc="-150" dirty="0" smtClean="0"/>
              <a:t>사이버창구</a:t>
            </a:r>
            <a:r>
              <a:rPr lang="en-US" altLang="ko-KR" sz="1800" spc="-150" dirty="0" smtClean="0"/>
              <a:t>&gt;</a:t>
            </a:r>
            <a:r>
              <a:rPr lang="ko-KR" altLang="en-US" sz="1800" spc="-150" dirty="0" smtClean="0"/>
              <a:t>장학금관리</a:t>
            </a:r>
            <a:r>
              <a:rPr lang="en-US" altLang="ko-KR" sz="1800" spc="-150" dirty="0" smtClean="0"/>
              <a:t>&gt;</a:t>
            </a:r>
            <a:r>
              <a:rPr lang="ko-KR" altLang="en-US" sz="1800" spc="-150" dirty="0" smtClean="0"/>
              <a:t>청소년교육지원</a:t>
            </a:r>
            <a:endParaRPr lang="en-US" altLang="ko-KR" sz="1800" spc="-150" dirty="0" smtClean="0"/>
          </a:p>
          <a:p>
            <a:pPr>
              <a:lnSpc>
                <a:spcPct val="150000"/>
              </a:lnSpc>
            </a:pPr>
            <a:r>
              <a:rPr lang="en-US" altLang="ko-KR" sz="1800" spc="-150" dirty="0"/>
              <a:t> </a:t>
            </a:r>
            <a:r>
              <a:rPr lang="en-US" altLang="ko-KR" sz="1800" spc="-150" dirty="0" smtClean="0"/>
              <a:t>    &gt;</a:t>
            </a:r>
            <a:r>
              <a:rPr lang="ko-KR" altLang="en-US" sz="1800" spc="-150" dirty="0" smtClean="0"/>
              <a:t>학업시간표관리</a:t>
            </a:r>
            <a:r>
              <a:rPr lang="en-US" altLang="ko-KR" sz="1800" spc="-150" dirty="0" smtClean="0"/>
              <a:t>]</a:t>
            </a:r>
            <a:r>
              <a:rPr lang="ko-KR" altLang="en-US" sz="1800" spc="-150" dirty="0" smtClean="0"/>
              <a:t>로 들어갑니다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검색조건을 선택하고 검색합니다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③ 수강중인 강의의 시간표를 모두 입력합니다</a:t>
            </a:r>
            <a:r>
              <a:rPr lang="en-US" altLang="ko-KR" sz="1800" spc="-150" dirty="0" smtClean="0"/>
              <a:t>..</a:t>
            </a:r>
          </a:p>
          <a:p>
            <a:pPr>
              <a:lnSpc>
                <a:spcPct val="150000"/>
              </a:lnSpc>
            </a:pPr>
            <a:r>
              <a:rPr lang="en-US" altLang="ko-KR" sz="1800" spc="-150" dirty="0"/>
              <a:t> </a:t>
            </a:r>
            <a:r>
              <a:rPr lang="en-US" altLang="ko-KR" sz="1800" spc="-150" dirty="0" smtClean="0"/>
              <a:t>    15</a:t>
            </a:r>
            <a:r>
              <a:rPr lang="ko-KR" altLang="en-US" sz="1800" spc="-150" dirty="0" smtClean="0"/>
              <a:t>분단위로 선택 가능합니다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예</a:t>
            </a:r>
            <a:r>
              <a:rPr lang="en-US" altLang="ko-KR" sz="1800" spc="-150" dirty="0" smtClean="0"/>
              <a:t>) </a:t>
            </a:r>
            <a:r>
              <a:rPr lang="ko-KR" altLang="en-US" sz="1800" spc="-150" dirty="0" smtClean="0"/>
              <a:t>월요일 </a:t>
            </a:r>
            <a:r>
              <a:rPr lang="ko-KR" altLang="en-US" sz="1800" spc="-150" dirty="0" smtClean="0"/>
              <a:t>오후 </a:t>
            </a:r>
            <a:r>
              <a:rPr lang="en-US" altLang="ko-KR" sz="1800" spc="-150" dirty="0" smtClean="0"/>
              <a:t>13:00~13:45</a:t>
            </a:r>
            <a:r>
              <a:rPr lang="ko-KR" altLang="en-US" sz="1800" spc="-150" dirty="0" smtClean="0"/>
              <a:t>에 강의가 있다면</a:t>
            </a:r>
            <a:endParaRPr lang="en-US" altLang="ko-KR" sz="1800" spc="-150" dirty="0" smtClean="0"/>
          </a:p>
          <a:p>
            <a:pPr>
              <a:lnSpc>
                <a:spcPct val="150000"/>
              </a:lnSpc>
            </a:pPr>
            <a:r>
              <a:rPr lang="en-US" altLang="ko-KR" sz="1800" spc="-150" dirty="0"/>
              <a:t> </a:t>
            </a:r>
            <a:r>
              <a:rPr lang="en-US" altLang="ko-KR" sz="1800" spc="-150" dirty="0" smtClean="0"/>
              <a:t> </a:t>
            </a:r>
            <a:r>
              <a:rPr lang="ko-KR" altLang="en-US" sz="1800" spc="-150" dirty="0" smtClean="0"/>
              <a:t> </a:t>
            </a:r>
            <a:r>
              <a:rPr lang="ko-KR" altLang="en-US" sz="1800" spc="-150" dirty="0" smtClean="0"/>
              <a:t>  월 </a:t>
            </a:r>
            <a:r>
              <a:rPr lang="en-US" altLang="ko-KR" sz="1800" spc="-150" dirty="0" smtClean="0"/>
              <a:t>PM 13:00, 13:15, 13:30</a:t>
            </a:r>
            <a:r>
              <a:rPr lang="ko-KR" altLang="en-US" sz="1800" spc="-150" dirty="0" smtClean="0"/>
              <a:t>을 선택합니다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ko-KR" sz="1800" spc="-150" dirty="0" smtClean="0"/>
          </a:p>
        </p:txBody>
      </p:sp>
      <p:grpSp>
        <p:nvGrpSpPr>
          <p:cNvPr id="41" name="그룹 40"/>
          <p:cNvGrpSpPr/>
          <p:nvPr/>
        </p:nvGrpSpPr>
        <p:grpSpPr>
          <a:xfrm>
            <a:off x="201970" y="540271"/>
            <a:ext cx="5504769" cy="6480720"/>
            <a:chOff x="519370" y="-6161649"/>
            <a:chExt cx="10514237" cy="12829735"/>
          </a:xfrm>
        </p:grpSpPr>
        <p:grpSp>
          <p:nvGrpSpPr>
            <p:cNvPr id="42" name="그룹 41"/>
            <p:cNvGrpSpPr/>
            <p:nvPr/>
          </p:nvGrpSpPr>
          <p:grpSpPr>
            <a:xfrm>
              <a:off x="519370" y="-6161649"/>
              <a:ext cx="10514237" cy="10701910"/>
              <a:chOff x="652163" y="679111"/>
              <a:chExt cx="10514237" cy="10701910"/>
            </a:xfrm>
          </p:grpSpPr>
          <p:pic>
            <p:nvPicPr>
              <p:cNvPr id="49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274" t="23468" r="8917" b="2173"/>
              <a:stretch/>
            </p:blipFill>
            <p:spPr bwMode="auto">
              <a:xfrm>
                <a:off x="652163" y="679111"/>
                <a:ext cx="10514237" cy="52128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0" name="Picture 4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274" t="11121" r="8917" b="4800"/>
              <a:stretch/>
            </p:blipFill>
            <p:spPr bwMode="auto">
              <a:xfrm>
                <a:off x="652163" y="5486657"/>
                <a:ext cx="10514237" cy="5894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48" name="Picture 5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75" t="10518" r="8915" b="59129"/>
            <a:stretch/>
          </p:blipFill>
          <p:spPr bwMode="auto">
            <a:xfrm>
              <a:off x="519370" y="4540262"/>
              <a:ext cx="10514237" cy="21278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4" name="TextBox 53"/>
          <p:cNvSpPr txBox="1"/>
          <p:nvPr/>
        </p:nvSpPr>
        <p:spPr>
          <a:xfrm>
            <a:off x="8207110" y="292380"/>
            <a:ext cx="21403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시간표 업로드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8127689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844264" y="466013"/>
            <a:ext cx="131318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학업시간표 입력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922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8584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10196" y="5356275"/>
            <a:ext cx="6842265" cy="1338828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/>
              <a:t>① </a:t>
            </a:r>
            <a:r>
              <a:rPr lang="en-US" altLang="ko-KR" sz="1800" dirty="0" smtClean="0"/>
              <a:t>[</a:t>
            </a:r>
            <a:r>
              <a:rPr lang="ko-KR" altLang="en-US" sz="1800" dirty="0" smtClean="0"/>
              <a:t>사이버창구</a:t>
            </a:r>
            <a:r>
              <a:rPr lang="en-US" altLang="ko-KR" sz="1800" dirty="0" smtClean="0"/>
              <a:t>&gt;</a:t>
            </a:r>
            <a:r>
              <a:rPr lang="ko-KR" altLang="en-US" sz="1800" dirty="0" smtClean="0"/>
              <a:t>장학금관리</a:t>
            </a:r>
            <a:r>
              <a:rPr lang="en-US" altLang="ko-KR" sz="1800" dirty="0" smtClean="0"/>
              <a:t>&gt;</a:t>
            </a:r>
            <a:r>
              <a:rPr lang="ko-KR" altLang="en-US" sz="1800" dirty="0" smtClean="0"/>
              <a:t>청소년교육지원사업</a:t>
            </a:r>
            <a:r>
              <a:rPr lang="en-US" altLang="ko-KR" sz="1800" dirty="0" smtClean="0"/>
              <a:t>(</a:t>
            </a:r>
            <a:r>
              <a:rPr lang="ko-KR" altLang="en-US" sz="1800" dirty="0" smtClean="0"/>
              <a:t>구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교육기부</a:t>
            </a:r>
            <a:r>
              <a:rPr lang="en-US" altLang="ko-KR" sz="18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800" dirty="0"/>
              <a:t> </a:t>
            </a:r>
            <a:r>
              <a:rPr lang="en-US" altLang="ko-KR" sz="1800" dirty="0" smtClean="0"/>
              <a:t> </a:t>
            </a:r>
            <a:r>
              <a:rPr lang="en-US" altLang="ko-KR" sz="1800" dirty="0" smtClean="0"/>
              <a:t>  </a:t>
            </a:r>
            <a:r>
              <a:rPr lang="en-US" altLang="ko-KR" sz="1800" dirty="0" smtClean="0"/>
              <a:t>&gt;</a:t>
            </a:r>
            <a:r>
              <a:rPr lang="ko-KR" altLang="en-US" sz="1800" dirty="0" smtClean="0"/>
              <a:t>활동계획서관리</a:t>
            </a:r>
            <a:r>
              <a:rPr lang="en-US" altLang="ko-KR" sz="1800" dirty="0" smtClean="0"/>
              <a:t>]</a:t>
            </a:r>
            <a:r>
              <a:rPr lang="ko-KR" altLang="en-US" sz="1800" dirty="0" smtClean="0"/>
              <a:t>로 들어갑니다</a:t>
            </a:r>
            <a:r>
              <a:rPr lang="en-US" altLang="ko-KR" sz="1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/>
              <a:t>② </a:t>
            </a:r>
            <a:r>
              <a:rPr lang="en-US" altLang="ko-KR" sz="1800" dirty="0" smtClean="0"/>
              <a:t>[</a:t>
            </a:r>
            <a:r>
              <a:rPr lang="ko-KR" altLang="en-US" sz="1800" dirty="0" smtClean="0"/>
              <a:t>제출</a:t>
            </a:r>
            <a:r>
              <a:rPr lang="en-US" altLang="ko-KR" sz="1800" dirty="0" smtClean="0"/>
              <a:t>/</a:t>
            </a:r>
            <a:r>
              <a:rPr lang="ko-KR" altLang="en-US" sz="1800" dirty="0" smtClean="0"/>
              <a:t>수정</a:t>
            </a:r>
            <a:r>
              <a:rPr lang="en-US" altLang="ko-KR" sz="1800" dirty="0" smtClean="0"/>
              <a:t>]</a:t>
            </a:r>
            <a:r>
              <a:rPr lang="ko-KR" altLang="en-US" sz="1800" dirty="0" smtClean="0"/>
              <a:t>버튼을 눌러 활동계획서를 </a:t>
            </a:r>
            <a:r>
              <a:rPr lang="ko-KR" altLang="en-US" sz="1800" dirty="0" err="1" smtClean="0"/>
              <a:t>업로드합니다</a:t>
            </a:r>
            <a:r>
              <a:rPr lang="en-US" altLang="ko-KR" sz="1800" dirty="0" smtClean="0"/>
              <a:t>.</a:t>
            </a:r>
            <a:endParaRPr lang="ko-KR" altLang="en-US" sz="1800" dirty="0"/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88" r="1517" b="4657"/>
          <a:stretch/>
        </p:blipFill>
        <p:spPr bwMode="auto">
          <a:xfrm>
            <a:off x="810196" y="1044327"/>
            <a:ext cx="9000000" cy="413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2209883" y="4555526"/>
            <a:ext cx="688545" cy="925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53527" y="4247982"/>
            <a:ext cx="419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①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7486401" y="3615414"/>
            <a:ext cx="585071" cy="1846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130046" y="3307871"/>
            <a:ext cx="356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②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756777" y="292380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활동계획서 업로드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7677356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283014" y="451306"/>
            <a:ext cx="149592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활동계획서 업로드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10196" y="6873200"/>
            <a:ext cx="5168403" cy="507831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spc="-150" dirty="0" smtClean="0"/>
              <a:t>※ </a:t>
            </a:r>
            <a:r>
              <a:rPr lang="ko-KR" altLang="en-US" sz="1800" spc="-150" dirty="0" smtClean="0"/>
              <a:t>대학에서 추천한 학생에 한해 업로드가 가능합니다</a:t>
            </a:r>
            <a:r>
              <a:rPr lang="en-US" altLang="ko-KR" sz="1800" spc="-15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547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saf\Desktop\무제-1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85742" y="1983914"/>
            <a:ext cx="5121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400" b="1" spc="-150" dirty="0" smtClean="0">
                <a:solidFill>
                  <a:srgbClr val="008080"/>
                </a:solidFill>
              </a:rPr>
              <a:t>온라인 사전교육</a:t>
            </a:r>
            <a:endParaRPr lang="ko-KR" altLang="en-US" sz="5400" b="1" spc="-150" dirty="0">
              <a:solidFill>
                <a:srgbClr val="00808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8298" y="3502708"/>
            <a:ext cx="279756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온라인 사전교육 이수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136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25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9" r="1236" b="2004"/>
          <a:stretch/>
        </p:blipFill>
        <p:spPr bwMode="auto">
          <a:xfrm>
            <a:off x="846700" y="1188343"/>
            <a:ext cx="9000000" cy="4272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7756777" y="292380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온라인 사전교육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677356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37639" y="439663"/>
            <a:ext cx="7264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로그인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290859" y="1192168"/>
            <a:ext cx="435988" cy="1234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2823914" y="5796855"/>
            <a:ext cx="7022786" cy="92333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/>
              <a:t>① 온라인 사전교육</a:t>
            </a:r>
            <a:r>
              <a:rPr lang="en-US" altLang="ko-KR" sz="1800" dirty="0" smtClean="0"/>
              <a:t>(</a:t>
            </a:r>
            <a:r>
              <a:rPr lang="en-US" altLang="ko-KR" sz="1800" dirty="0" smtClean="0">
                <a:hlinkClick r:id="rId4"/>
              </a:rPr>
              <a:t>http://mentoring.kosaf.go.kr</a:t>
            </a:r>
            <a:r>
              <a:rPr lang="en-US" altLang="ko-KR" sz="1800" dirty="0" smtClean="0"/>
              <a:t>)</a:t>
            </a:r>
            <a:r>
              <a:rPr lang="ko-KR" altLang="en-US" sz="1800" dirty="0" smtClean="0"/>
              <a:t>으로 접속합니다</a:t>
            </a:r>
            <a:r>
              <a:rPr lang="en-US" altLang="ko-KR" sz="1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/>
              <a:t>② </a:t>
            </a:r>
            <a:r>
              <a:rPr lang="en-US" altLang="ko-KR" sz="1800" dirty="0" smtClean="0"/>
              <a:t>[</a:t>
            </a:r>
            <a:r>
              <a:rPr lang="ko-KR" altLang="en-US" sz="1800" dirty="0" smtClean="0"/>
              <a:t>로그인</a:t>
            </a:r>
            <a:r>
              <a:rPr lang="en-US" altLang="ko-KR" sz="1800" dirty="0" smtClean="0"/>
              <a:t>]</a:t>
            </a:r>
            <a:r>
              <a:rPr lang="ko-KR" altLang="en-US" sz="1800" dirty="0" smtClean="0"/>
              <a:t>을 클릭합니다</a:t>
            </a:r>
            <a:r>
              <a:rPr lang="en-US" altLang="ko-KR" sz="1800" dirty="0" smtClean="0"/>
              <a:t>.</a:t>
            </a:r>
            <a:endParaRPr lang="ko-KR" altLang="en-US" sz="1800" dirty="0"/>
          </a:p>
        </p:txBody>
      </p:sp>
      <p:sp>
        <p:nvSpPr>
          <p:cNvPr id="9" name="TextBox 8"/>
          <p:cNvSpPr txBox="1"/>
          <p:nvPr/>
        </p:nvSpPr>
        <p:spPr>
          <a:xfrm>
            <a:off x="2823914" y="6876975"/>
            <a:ext cx="5200463" cy="507831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spc="-150" dirty="0" smtClean="0"/>
              <a:t>※ </a:t>
            </a:r>
            <a:r>
              <a:rPr lang="ko-KR" altLang="en-US" sz="1800" spc="-150" dirty="0" smtClean="0"/>
              <a:t>대학에서 추천한 학생에 한해 </a:t>
            </a:r>
            <a:r>
              <a:rPr lang="ko-KR" altLang="en-US" sz="1800" spc="-150" dirty="0" err="1" smtClean="0"/>
              <a:t>로그인이</a:t>
            </a:r>
            <a:r>
              <a:rPr lang="ko-KR" altLang="en-US" sz="1800" spc="-150" dirty="0" smtClean="0"/>
              <a:t> 가능합니다</a:t>
            </a:r>
            <a:r>
              <a:rPr lang="en-US" altLang="ko-KR" sz="1800" spc="-15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0104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25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7756777" y="292380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온라인 사전교육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677356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37639" y="439663"/>
            <a:ext cx="72648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로그인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300880" y="1404367"/>
            <a:ext cx="435988" cy="1234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846699" y="5435371"/>
            <a:ext cx="7526843" cy="1338828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/>
              <a:t>①</a:t>
            </a:r>
            <a:r>
              <a:rPr lang="en-US" altLang="ko-KR" sz="1800" dirty="0" smtClean="0"/>
              <a:t> </a:t>
            </a:r>
            <a:r>
              <a:rPr lang="en-US" altLang="ko-KR" sz="1800" dirty="0"/>
              <a:t>[</a:t>
            </a:r>
            <a:r>
              <a:rPr lang="ko-KR" altLang="en-US" sz="1800" dirty="0"/>
              <a:t>대학생 청소년교육지원</a:t>
            </a:r>
            <a:r>
              <a:rPr lang="en-US" altLang="ko-KR" sz="1800" dirty="0"/>
              <a:t>]</a:t>
            </a:r>
            <a:r>
              <a:rPr lang="ko-KR" altLang="en-US" sz="1800" dirty="0"/>
              <a:t>을 </a:t>
            </a:r>
            <a:r>
              <a:rPr lang="ko-KR" altLang="en-US" sz="1800" dirty="0" smtClean="0"/>
              <a:t>선택합니다</a:t>
            </a:r>
            <a:r>
              <a:rPr lang="en-US" altLang="ko-KR" sz="1800" dirty="0" smtClean="0"/>
              <a:t>.</a:t>
            </a:r>
            <a:endParaRPr lang="ko-KR" altLang="en-US" sz="1800" dirty="0"/>
          </a:p>
          <a:p>
            <a:pPr>
              <a:lnSpc>
                <a:spcPct val="150000"/>
              </a:lnSpc>
            </a:pPr>
            <a:r>
              <a:rPr lang="ko-KR" altLang="en-US" sz="1800" dirty="0" smtClean="0"/>
              <a:t>② 한국장학재단 홈페이지 아이디와 </a:t>
            </a:r>
            <a:r>
              <a:rPr lang="ko-KR" altLang="en-US" sz="1800" dirty="0"/>
              <a:t>비밀번호를 </a:t>
            </a:r>
            <a:r>
              <a:rPr lang="ko-KR" altLang="en-US" sz="1800" dirty="0" smtClean="0"/>
              <a:t>입력하고 로그인합니다</a:t>
            </a:r>
            <a:r>
              <a:rPr lang="en-US" altLang="ko-KR" sz="18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800" dirty="0"/>
              <a:t> </a:t>
            </a:r>
            <a:r>
              <a:rPr lang="en-US" altLang="ko-KR" sz="1800" dirty="0" smtClean="0"/>
              <a:t>   ※ </a:t>
            </a:r>
            <a:r>
              <a:rPr lang="ko-KR" altLang="en-US" sz="1800" dirty="0" smtClean="0"/>
              <a:t>대학의 기관 </a:t>
            </a:r>
            <a:r>
              <a:rPr lang="ko-KR" altLang="en-US" sz="1800" dirty="0" err="1" smtClean="0"/>
              <a:t>매칭</a:t>
            </a:r>
            <a:r>
              <a:rPr lang="ko-KR" altLang="en-US" sz="1800" dirty="0" smtClean="0"/>
              <a:t> 이후 온라인 사전교육 </a:t>
            </a:r>
            <a:r>
              <a:rPr lang="ko-KR" altLang="en-US" sz="1800" dirty="0" err="1" smtClean="0"/>
              <a:t>로그인이</a:t>
            </a:r>
            <a:r>
              <a:rPr lang="ko-KR" altLang="en-US" sz="1800" dirty="0" smtClean="0"/>
              <a:t> 가능합니다</a:t>
            </a:r>
            <a:r>
              <a:rPr lang="en-US" altLang="ko-KR" sz="1800" dirty="0" smtClean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r="2080" b="1483"/>
          <a:stretch/>
        </p:blipFill>
        <p:spPr bwMode="auto">
          <a:xfrm>
            <a:off x="846699" y="897855"/>
            <a:ext cx="9000000" cy="4366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3268961" y="3699206"/>
            <a:ext cx="1129124" cy="2079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2912605" y="3391662"/>
            <a:ext cx="687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①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56450" y="2988543"/>
            <a:ext cx="2450290" cy="5040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900094" y="2680999"/>
            <a:ext cx="1492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②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6699" y="6945208"/>
            <a:ext cx="5200463" cy="507831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spc="-150" dirty="0" smtClean="0"/>
              <a:t>※ </a:t>
            </a:r>
            <a:r>
              <a:rPr lang="ko-KR" altLang="en-US" sz="1800" spc="-150" dirty="0" smtClean="0"/>
              <a:t>대학에서 추천한 학생에 한해 </a:t>
            </a:r>
            <a:r>
              <a:rPr lang="ko-KR" altLang="en-US" sz="1800" spc="-150" dirty="0" err="1" smtClean="0"/>
              <a:t>로그인이</a:t>
            </a:r>
            <a:r>
              <a:rPr lang="ko-KR" altLang="en-US" sz="1800" spc="-150" dirty="0" smtClean="0"/>
              <a:t> 가능합니다</a:t>
            </a:r>
            <a:r>
              <a:rPr lang="en-US" altLang="ko-KR" sz="1800" spc="-15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8850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p_ysh93527\Desktop\bac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225"/>
            <a:ext cx="10693400" cy="758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7756777" y="292380"/>
            <a:ext cx="2448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rgbClr val="008080"/>
                </a:solidFill>
              </a:rPr>
              <a:t>온라인 사전교육</a:t>
            </a:r>
            <a:endParaRPr lang="ko-KR" altLang="en-US" sz="2400" b="1" dirty="0">
              <a:solidFill>
                <a:srgbClr val="00808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677356" y="451205"/>
            <a:ext cx="59511" cy="230832"/>
          </a:xfrm>
          <a:prstGeom prst="rect">
            <a:avLst/>
          </a:prstGeom>
          <a:solidFill>
            <a:srgbClr val="008080"/>
          </a:solidFill>
          <a:ln>
            <a:solidFill>
              <a:srgbClr val="008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808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76536" y="439663"/>
            <a:ext cx="16305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√ </a:t>
            </a:r>
            <a:r>
              <a:rPr lang="ko-KR" altLang="en-US" sz="1050" b="1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온라인 사전교육 수강</a:t>
            </a:r>
            <a:endParaRPr lang="ko-KR" altLang="en-US" sz="105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898525" y="1179626"/>
            <a:ext cx="8896350" cy="4276726"/>
            <a:chOff x="32048" y="468105"/>
            <a:chExt cx="8896350" cy="4276726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10411" r="1152" b="1394"/>
            <a:stretch/>
          </p:blipFill>
          <p:spPr bwMode="auto">
            <a:xfrm>
              <a:off x="32048" y="468105"/>
              <a:ext cx="8896350" cy="42767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직사각형 15"/>
            <p:cNvSpPr/>
            <p:nvPr/>
          </p:nvSpPr>
          <p:spPr>
            <a:xfrm>
              <a:off x="5612361" y="782331"/>
              <a:ext cx="564562" cy="2079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5076056" y="1198715"/>
              <a:ext cx="360040" cy="20792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98525" y="5632990"/>
            <a:ext cx="8896350" cy="923330"/>
          </a:xfrm>
          <a:prstGeom prst="rect">
            <a:avLst/>
          </a:prstGeom>
          <a:solidFill>
            <a:srgbClr val="82C0B1">
              <a:alpha val="60000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① </a:t>
            </a:r>
            <a:r>
              <a:rPr lang="ko-KR" altLang="en-US" sz="1800" spc="-150" dirty="0" smtClean="0"/>
              <a:t>온라인학습</a:t>
            </a:r>
            <a:r>
              <a:rPr lang="en-US" altLang="ko-KR" sz="1800" spc="-150" dirty="0" smtClean="0"/>
              <a:t>&gt;</a:t>
            </a:r>
            <a:r>
              <a:rPr lang="ko-KR" altLang="en-US" sz="1800" spc="-150" dirty="0" smtClean="0"/>
              <a:t>강의 에서 수강신청을 합니다</a:t>
            </a:r>
            <a:r>
              <a:rPr lang="en-US" altLang="ko-KR" sz="1800" spc="-15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spc="-150" dirty="0" smtClean="0"/>
              <a:t>② </a:t>
            </a:r>
            <a:r>
              <a:rPr lang="ko-KR" altLang="en-US" sz="1800" spc="-150" dirty="0" err="1" smtClean="0"/>
              <a:t>수강신청한</a:t>
            </a:r>
            <a:r>
              <a:rPr lang="ko-KR" altLang="en-US" sz="1800" spc="-150" dirty="0" smtClean="0"/>
              <a:t> 강의는 </a:t>
            </a:r>
            <a:r>
              <a:rPr lang="ko-KR" altLang="en-US" sz="1800" spc="-150" dirty="0" err="1" smtClean="0"/>
              <a:t>마이페이지</a:t>
            </a:r>
            <a:r>
              <a:rPr lang="ko-KR" altLang="en-US" sz="1800" spc="-150" dirty="0" smtClean="0"/>
              <a:t> </a:t>
            </a:r>
            <a:r>
              <a:rPr lang="en-US" altLang="ko-KR" sz="1800" spc="-150" dirty="0" smtClean="0"/>
              <a:t>&gt; </a:t>
            </a:r>
            <a:r>
              <a:rPr lang="ko-KR" altLang="en-US" sz="1800" spc="-150" dirty="0" smtClean="0"/>
              <a:t>수강중인 강의로 이동하여 확인하고</a:t>
            </a:r>
            <a:r>
              <a:rPr lang="en-US" altLang="ko-KR" sz="1800" spc="-150" dirty="0" smtClean="0"/>
              <a:t>, </a:t>
            </a:r>
            <a:r>
              <a:rPr lang="ko-KR" altLang="en-US" sz="1800" spc="-150" dirty="0" smtClean="0"/>
              <a:t>수강합니다</a:t>
            </a:r>
            <a:r>
              <a:rPr lang="en-US" altLang="ko-KR" sz="1800" spc="-150" dirty="0" smtClean="0"/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98525" y="6732959"/>
            <a:ext cx="6351419" cy="507831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spc="-150" dirty="0" smtClean="0"/>
              <a:t>※ </a:t>
            </a:r>
            <a:r>
              <a:rPr lang="ko-KR" altLang="en-US" sz="1800" spc="-150" dirty="0" smtClean="0"/>
              <a:t>온라인 강의 수강을 완료하여야 온라인 출근부 입력 가능합니다</a:t>
            </a:r>
            <a:r>
              <a:rPr lang="en-US" altLang="ko-KR" sz="1800" spc="-150" dirty="0" smtClean="0"/>
              <a:t>.</a:t>
            </a:r>
            <a:endParaRPr lang="en-US" altLang="ko-KR" sz="1800" spc="-150" dirty="0" smtClean="0"/>
          </a:p>
        </p:txBody>
      </p:sp>
    </p:spTree>
    <p:extLst>
      <p:ext uri="{BB962C8B-B14F-4D97-AF65-F5344CB8AC3E}">
        <p14:creationId xmlns:p14="http://schemas.microsoft.com/office/powerpoint/2010/main" val="374159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osaf\Desktop\무제-1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849642" y="1548383"/>
            <a:ext cx="4801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 smtClean="0">
                <a:solidFill>
                  <a:srgbClr val="008080"/>
                </a:solidFill>
              </a:rPr>
              <a:t>감사합니다</a:t>
            </a:r>
            <a:endParaRPr lang="ko-KR" altLang="en-US" sz="7200" b="1" dirty="0">
              <a:solidFill>
                <a:srgbClr val="00808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15351" y="3060551"/>
            <a:ext cx="54104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800" dirty="0" smtClean="0"/>
              <a:t>문의처 </a:t>
            </a:r>
            <a:r>
              <a:rPr lang="en-US" altLang="ko-KR" sz="1800" dirty="0" smtClean="0"/>
              <a:t>: </a:t>
            </a:r>
            <a:r>
              <a:rPr lang="ko-KR" altLang="en-US" sz="1800" b="1" dirty="0" smtClean="0"/>
              <a:t>한국장학재단 교육기부사업부 학생봉사팀</a:t>
            </a:r>
            <a:endParaRPr lang="en-US" altLang="ko-KR" sz="1800" b="1" dirty="0" smtClean="0"/>
          </a:p>
          <a:p>
            <a:pPr algn="ctr"/>
            <a:r>
              <a:rPr lang="en-US" altLang="ko-KR" sz="1800" dirty="0" smtClean="0"/>
              <a:t>02-2259-2141, 2142, 2144</a:t>
            </a:r>
          </a:p>
          <a:p>
            <a:pPr algn="ctr"/>
            <a:r>
              <a:rPr lang="en-US" altLang="ko-KR" sz="1800" dirty="0" smtClean="0"/>
              <a:t>kormentoring@kosaf.go.kr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46830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2346</TotalTime>
  <Words>557</Words>
  <Application>Microsoft Office PowerPoint</Application>
  <PresentationFormat>사용자 지정</PresentationFormat>
  <Paragraphs>110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kosaf</cp:lastModifiedBy>
  <cp:revision>140</cp:revision>
  <dcterms:created xsi:type="dcterms:W3CDTF">2015-01-21T00:28:56Z</dcterms:created>
  <dcterms:modified xsi:type="dcterms:W3CDTF">2015-03-25T01:26:12Z</dcterms:modified>
</cp:coreProperties>
</file>