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8" r:id="rId2"/>
    <p:sldId id="261" r:id="rId3"/>
    <p:sldId id="263" r:id="rId4"/>
    <p:sldId id="262" r:id="rId5"/>
    <p:sldId id="265" r:id="rId6"/>
    <p:sldId id="266" r:id="rId7"/>
    <p:sldId id="269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5620" autoAdjust="0"/>
    <p:restoredTop sz="60171" autoAdjust="0"/>
  </p:normalViewPr>
  <p:slideViewPr>
    <p:cSldViewPr>
      <p:cViewPr varScale="1">
        <p:scale>
          <a:sx n="116" d="100"/>
          <a:sy n="116" d="100"/>
        </p:scale>
        <p:origin x="-149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904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54DB52-807F-43CE-AD5C-67FCFDABDF93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F99D94-A7A2-48CE-9975-E6C1CEDEF3A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895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3886200"/>
            <a:ext cx="45720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add your name and organization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0BAC-70A6-4CC1-83CC-E2591988CFE0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E40CC-7B48-4582-A944-B6633DF4CE7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0BAC-70A6-4CC1-83CC-E2591988CFE0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E40CC-7B48-4582-A944-B6633DF4C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29552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79533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0BAC-70A6-4CC1-83CC-E2591988CFE0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E40CC-7B48-4582-A944-B6633DF4C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0BAC-70A6-4CC1-83CC-E2591988CFE0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E40CC-7B48-4582-A944-B6633DF4C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0BAC-70A6-4CC1-83CC-E2591988CFE0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E40CC-7B48-4582-A944-B6633DF4C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0BAC-70A6-4CC1-83CC-E2591988CFE0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E40CC-7B48-4582-A944-B6633DF4C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0BAC-70A6-4CC1-83CC-E2591988CFE0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E40CC-7B48-4582-A944-B6633DF4C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0BAC-70A6-4CC1-83CC-E2591988CFE0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E40CC-7B48-4582-A944-B6633DF4C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0BAC-70A6-4CC1-83CC-E2591988CFE0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E40CC-7B48-4582-A944-B6633DF4C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0BAC-70A6-4CC1-83CC-E2591988CFE0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E40CC-7B48-4582-A944-B6633DF4C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0BAC-70A6-4CC1-83CC-E2591988CFE0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E40CC-7B48-4582-A944-B6633DF4CE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52400" y="152400"/>
            <a:ext cx="8839200" cy="6553200"/>
          </a:xfrm>
          <a:prstGeom prst="roundRect">
            <a:avLst>
              <a:gd name="adj" fmla="val 2714"/>
            </a:avLst>
          </a:prstGeom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F0BAC-70A6-4CC1-83CC-E2591988CFE0}" type="datetimeFigureOut">
              <a:rPr lang="en-US" smtClean="0"/>
              <a:pPr/>
              <a:t>5/31/2016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E40CC-7B48-4582-A944-B6633DF4CE7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oval.png"/>
          <p:cNvPicPr>
            <a:picLocks noChangeAspect="1"/>
          </p:cNvPicPr>
          <p:nvPr/>
        </p:nvPicPr>
        <p:blipFill>
          <a:blip r:embed="rId13"/>
          <a:srcRect r="50074" b="48808"/>
          <a:stretch>
            <a:fillRect/>
          </a:stretch>
        </p:blipFill>
        <p:spPr>
          <a:xfrm>
            <a:off x="7037832" y="5733288"/>
            <a:ext cx="1956816" cy="990600"/>
          </a:xfrm>
          <a:prstGeom prst="rect">
            <a:avLst/>
          </a:prstGeom>
        </p:spPr>
      </p:pic>
      <p:pic>
        <p:nvPicPr>
          <p:cNvPr id="13314" name="Picture 2" descr="http://www.newsandreviews.in/media/blogs/insurance/ufPodCast.jpg"/>
          <p:cNvPicPr>
            <a:picLocks noChangeAspect="1" noChangeArrowheads="1"/>
          </p:cNvPicPr>
          <p:nvPr/>
        </p:nvPicPr>
        <p:blipFill>
          <a:blip r:embed="rId14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t="26667"/>
          <a:stretch>
            <a:fillRect/>
          </a:stretch>
        </p:blipFill>
        <p:spPr bwMode="auto">
          <a:xfrm>
            <a:off x="6045964" y="3869375"/>
            <a:ext cx="2916936" cy="2139087"/>
          </a:xfrm>
          <a:prstGeom prst="flowChartDocument">
            <a:avLst/>
          </a:prstGeom>
          <a:noFill/>
        </p:spPr>
      </p:pic>
      <p:sp>
        <p:nvSpPr>
          <p:cNvPr id="12" name="Flowchart: Document 11"/>
          <p:cNvSpPr/>
          <p:nvPr/>
        </p:nvSpPr>
        <p:spPr>
          <a:xfrm>
            <a:off x="6041136" y="3828288"/>
            <a:ext cx="2895600" cy="2194560"/>
          </a:xfrm>
          <a:prstGeom prst="flowChartDocumen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 descr="3dots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924800" y="6032016"/>
            <a:ext cx="877751" cy="292584"/>
          </a:xfrm>
          <a:prstGeom prst="rect">
            <a:avLst/>
          </a:prstGeom>
        </p:spPr>
      </p:pic>
      <p:pic>
        <p:nvPicPr>
          <p:cNvPr id="22" name="Picture 21" descr="3dots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-129745" y="708764"/>
            <a:ext cx="877751" cy="292584"/>
          </a:xfrm>
          <a:prstGeom prst="rect">
            <a:avLst/>
          </a:prstGeom>
        </p:spPr>
      </p:pic>
      <p:pic>
        <p:nvPicPr>
          <p:cNvPr id="14" name="Picture 13" descr="uf_tagline_hq.tif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936992" y="6419088"/>
            <a:ext cx="1066800" cy="29429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41974" y="741608"/>
            <a:ext cx="3008313" cy="706192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>
                <a:latin typeface="Arial Black" pitchFamily="34" charset="0"/>
              </a:rPr>
              <a:t>UF FACTS</a:t>
            </a:r>
            <a:endParaRPr lang="en-US" sz="3600" dirty="0">
              <a:latin typeface="Arial Black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343400" y="304801"/>
            <a:ext cx="4343400" cy="5638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541974" y="1295400"/>
            <a:ext cx="3649026" cy="5486400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b="1" dirty="0" smtClean="0"/>
              <a:t>설</a:t>
            </a:r>
            <a:r>
              <a:rPr lang="ko-KR" altLang="en-US" sz="1600" b="1" dirty="0"/>
              <a:t>립</a:t>
            </a:r>
            <a:r>
              <a:rPr lang="ko-KR" altLang="en-US" sz="1600" b="1" dirty="0" smtClean="0"/>
              <a:t>년도</a:t>
            </a:r>
            <a:r>
              <a:rPr lang="en-US" altLang="ko-KR" sz="1600" b="1" dirty="0" smtClean="0"/>
              <a:t>: 1853</a:t>
            </a:r>
            <a:r>
              <a:rPr lang="ko-KR" altLang="en-US" sz="1600" b="1" dirty="0" smtClean="0"/>
              <a:t>년</a:t>
            </a:r>
            <a:endParaRPr lang="en-US" altLang="ko-KR" sz="1600" b="1" dirty="0" smtClean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b="1" dirty="0" smtClean="0"/>
              <a:t>유형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국립종합대학</a:t>
            </a:r>
            <a:endParaRPr lang="en-US" altLang="ko-KR" sz="1600" b="1" dirty="0" smtClean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b="1" dirty="0" smtClean="0"/>
              <a:t>교훈</a:t>
            </a:r>
            <a:r>
              <a:rPr lang="en-US" altLang="ko-KR" sz="1600" b="1" dirty="0" smtClean="0"/>
              <a:t>: </a:t>
            </a:r>
            <a:r>
              <a:rPr lang="ko-KR" altLang="en-US" sz="1600" b="1" dirty="0" smtClean="0"/>
              <a:t> </a:t>
            </a:r>
            <a:r>
              <a:rPr lang="en-US" altLang="ko-KR" sz="1600" b="1" dirty="0" smtClean="0"/>
              <a:t>The </a:t>
            </a:r>
            <a:r>
              <a:rPr lang="en-US" altLang="ko-KR" sz="1600" b="1" dirty="0"/>
              <a:t>welfare of the state depends upon the morals of its </a:t>
            </a:r>
            <a:r>
              <a:rPr lang="en-US" altLang="ko-KR" sz="1600" b="1" dirty="0" smtClean="0"/>
              <a:t>citizens</a:t>
            </a:r>
            <a:r>
              <a:rPr lang="en-US" altLang="ko-KR" sz="1600" b="1" dirty="0"/>
              <a:t> 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시민들의 </a:t>
            </a:r>
            <a:r>
              <a:rPr lang="ko-KR" altLang="en-US" sz="1600" b="1" dirty="0"/>
              <a:t>도덕이 국가의 안녕을 </a:t>
            </a:r>
            <a:r>
              <a:rPr lang="ko-KR" altLang="en-US" sz="1600" b="1" dirty="0" smtClean="0"/>
              <a:t>좌우한다</a:t>
            </a:r>
            <a:r>
              <a:rPr lang="en-US" altLang="ko-KR" sz="1600" b="1" dirty="0" smtClean="0"/>
              <a:t>)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b="1" dirty="0" smtClean="0"/>
              <a:t>학생수</a:t>
            </a:r>
            <a:r>
              <a:rPr lang="en-US" altLang="ko-KR" sz="1600" b="1" dirty="0" smtClean="0"/>
              <a:t>:</a:t>
            </a:r>
            <a:r>
              <a:rPr lang="ko-KR" altLang="en-US" sz="1600" b="1" dirty="0" smtClean="0"/>
              <a:t> </a:t>
            </a:r>
            <a:r>
              <a:rPr lang="en-US" altLang="ko-KR" sz="1600" b="1" dirty="0" smtClean="0"/>
              <a:t>4</a:t>
            </a:r>
            <a:r>
              <a:rPr lang="ko-KR" altLang="en-US" sz="1600" b="1" dirty="0" smtClean="0"/>
              <a:t>만 </a:t>
            </a:r>
            <a:r>
              <a:rPr lang="en-US" altLang="ko-KR" sz="1600" b="1" dirty="0" smtClean="0"/>
              <a:t>9042</a:t>
            </a:r>
            <a:r>
              <a:rPr lang="ko-KR" altLang="en-US" sz="1600" b="1" dirty="0" smtClean="0"/>
              <a:t>명</a:t>
            </a:r>
            <a:r>
              <a:rPr lang="en-US" altLang="ko-KR" sz="1600" b="1" dirty="0"/>
              <a:t>(</a:t>
            </a:r>
            <a:r>
              <a:rPr lang="en-US" altLang="ko-KR" sz="1600" b="1" dirty="0" smtClean="0"/>
              <a:t>2013</a:t>
            </a:r>
            <a:r>
              <a:rPr lang="ko-KR" altLang="en-US" sz="1600" b="1" dirty="0" smtClean="0"/>
              <a:t>년</a:t>
            </a:r>
            <a:r>
              <a:rPr lang="en-US" altLang="ko-KR" sz="1600" b="1" dirty="0" smtClean="0"/>
              <a:t>)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b="1" dirty="0" smtClean="0"/>
              <a:t>전임교원수</a:t>
            </a:r>
            <a:r>
              <a:rPr lang="en-US" altLang="ko-KR" sz="1600" b="1" dirty="0" smtClean="0"/>
              <a:t>:  5,106</a:t>
            </a:r>
            <a:r>
              <a:rPr lang="ko-KR" altLang="en-US" sz="1600" b="1" dirty="0" smtClean="0"/>
              <a:t>명</a:t>
            </a:r>
            <a:r>
              <a:rPr lang="en-US" altLang="ko-KR" sz="1600" b="1" dirty="0"/>
              <a:t>(</a:t>
            </a:r>
            <a:r>
              <a:rPr lang="en-US" altLang="ko-KR" sz="1600" b="1" dirty="0" smtClean="0"/>
              <a:t>2013</a:t>
            </a:r>
            <a:r>
              <a:rPr lang="ko-KR" altLang="en-US" sz="1600" b="1" dirty="0" smtClean="0"/>
              <a:t>년</a:t>
            </a:r>
            <a:r>
              <a:rPr lang="en-US" altLang="ko-KR" sz="1600" b="1" dirty="0" smtClean="0"/>
              <a:t>)</a:t>
            </a:r>
            <a:endParaRPr lang="en-US" altLang="ko-KR" sz="1800" b="1" dirty="0" smtClean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b="1" dirty="0" smtClean="0"/>
              <a:t>캠퍼스</a:t>
            </a:r>
            <a:r>
              <a:rPr lang="en-US" altLang="ko-KR" sz="1600" b="1" dirty="0"/>
              <a:t>: </a:t>
            </a:r>
            <a:r>
              <a:rPr lang="en-US" altLang="ko-KR" sz="1600" b="1" dirty="0" smtClean="0"/>
              <a:t>Gainesville</a:t>
            </a:r>
          </a:p>
          <a:p>
            <a:r>
              <a:rPr lang="en-US" altLang="ko-KR" sz="1600" i="1" dirty="0" smtClean="0"/>
              <a:t>2016</a:t>
            </a:r>
            <a:r>
              <a:rPr lang="ko-KR" altLang="en-US" sz="1600" i="1" dirty="0" smtClean="0"/>
              <a:t>년</a:t>
            </a:r>
            <a:r>
              <a:rPr lang="en-US" altLang="ko-KR" sz="1600" i="1" dirty="0"/>
              <a:t>, </a:t>
            </a:r>
            <a:r>
              <a:rPr lang="en-US" altLang="ko-KR" sz="1600" i="1" dirty="0" smtClean="0"/>
              <a:t> </a:t>
            </a:r>
            <a:r>
              <a:rPr lang="en-US" altLang="ko-KR" sz="1600" i="1" dirty="0"/>
              <a:t>U.S. News &amp; World Report (USN&amp;WR)</a:t>
            </a:r>
            <a:r>
              <a:rPr lang="ko-KR" altLang="en-US" sz="1600" i="1" dirty="0" smtClean="0"/>
              <a:t> 조사</a:t>
            </a:r>
            <a:r>
              <a:rPr lang="en-US" altLang="ko-KR" sz="1600" i="1" dirty="0" smtClean="0"/>
              <a:t>, </a:t>
            </a:r>
            <a:r>
              <a:rPr lang="ko-KR" altLang="en-US" sz="1600" b="1" i="1" dirty="0" smtClean="0"/>
              <a:t>미국 </a:t>
            </a:r>
            <a:r>
              <a:rPr lang="ko-KR" altLang="en-US" sz="1600" b="1" i="1" dirty="0"/>
              <a:t>내 공립대학평가에서 </a:t>
            </a:r>
            <a:r>
              <a:rPr lang="en-US" altLang="ko-KR" sz="1600" b="1" i="1" dirty="0" smtClean="0"/>
              <a:t>14</a:t>
            </a:r>
            <a:r>
              <a:rPr lang="ko-KR" altLang="en-US" sz="1600" b="1" i="1" dirty="0" smtClean="0"/>
              <a:t>위</a:t>
            </a:r>
            <a:r>
              <a:rPr lang="en-US" altLang="ko-KR" sz="1600" b="1" i="1" dirty="0"/>
              <a:t>, </a:t>
            </a:r>
            <a:r>
              <a:rPr lang="ko-KR" altLang="en-US" sz="1600" b="1" i="1" dirty="0"/>
              <a:t>전미 대학평가에서 </a:t>
            </a:r>
            <a:r>
              <a:rPr lang="en-US" altLang="ko-KR" sz="1600" b="1" i="1" dirty="0" smtClean="0"/>
              <a:t>47</a:t>
            </a:r>
            <a:r>
              <a:rPr lang="ko-KR" altLang="en-US" sz="1600" b="1" i="1" dirty="0" smtClean="0"/>
              <a:t>위</a:t>
            </a:r>
            <a:r>
              <a:rPr lang="en-US" altLang="ko-KR" sz="1600" i="1" dirty="0" smtClean="0"/>
              <a:t>, Washington Monthly</a:t>
            </a:r>
            <a:r>
              <a:rPr lang="ko-KR" altLang="en-US" sz="1600" i="1" dirty="0" smtClean="0"/>
              <a:t>의 </a:t>
            </a:r>
            <a:r>
              <a:rPr lang="ko-KR" altLang="en-US" sz="1600" i="1" dirty="0"/>
              <a:t>미국 내 대학평가에서 </a:t>
            </a:r>
            <a:r>
              <a:rPr lang="en-US" altLang="ko-KR" sz="1600" i="1" dirty="0"/>
              <a:t>26</a:t>
            </a:r>
            <a:r>
              <a:rPr lang="ko-KR" altLang="en-US" sz="1600" i="1" dirty="0"/>
              <a:t>위</a:t>
            </a:r>
            <a:r>
              <a:rPr lang="en-US" altLang="ko-KR" sz="1600" i="1" dirty="0"/>
              <a:t>, </a:t>
            </a:r>
            <a:r>
              <a:rPr lang="ko-KR" altLang="en-US" sz="1600" i="1" dirty="0" smtClean="0"/>
              <a:t>세계대학학술 </a:t>
            </a:r>
            <a:r>
              <a:rPr lang="ko-KR" altLang="en-US" sz="1600" i="1" dirty="0"/>
              <a:t>순위</a:t>
            </a:r>
            <a:r>
              <a:rPr lang="en-US" altLang="ko-KR" sz="1600" i="1" dirty="0"/>
              <a:t>(Academic Ranking of World University)</a:t>
            </a:r>
            <a:r>
              <a:rPr lang="ko-KR" altLang="en-US" sz="1600" i="1" dirty="0"/>
              <a:t>에서는 </a:t>
            </a:r>
            <a:r>
              <a:rPr lang="en-US" altLang="ko-KR" sz="1600" i="1" dirty="0"/>
              <a:t>72</a:t>
            </a:r>
            <a:r>
              <a:rPr lang="ko-KR" altLang="en-US" sz="1600" i="1" dirty="0"/>
              <a:t>위를 기록</a:t>
            </a:r>
          </a:p>
          <a:p>
            <a:pPr marL="285750" indent="-285750">
              <a:buFont typeface="Arial" pitchFamily="34" charset="0"/>
              <a:buChar char="•"/>
            </a:pPr>
            <a:endParaRPr lang="en-US" altLang="ko-KR" sz="1600" dirty="0"/>
          </a:p>
          <a:p>
            <a:pPr marL="285750" indent="-285750">
              <a:buFont typeface="Arial" pitchFamily="34" charset="0"/>
              <a:buChar char="•"/>
            </a:pPr>
            <a:endParaRPr lang="en-US" altLang="ko-KR" sz="1600" dirty="0" smtClean="0"/>
          </a:p>
          <a:p>
            <a:endParaRPr lang="en-US" altLang="ko-KR" sz="1600" dirty="0"/>
          </a:p>
          <a:p>
            <a:endParaRPr lang="en-US" altLang="ko-KR" sz="1600" dirty="0"/>
          </a:p>
        </p:txBody>
      </p:sp>
      <p:pic>
        <p:nvPicPr>
          <p:cNvPr id="13" name="Picture 6" descr="C:\Users\User\Desktop\University_of_Florida_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31" y="228600"/>
            <a:ext cx="19050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UFCampu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0"/>
            <a:ext cx="4800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0948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49530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 Black" pitchFamily="34" charset="0"/>
                <a:cs typeface="Arial" pitchFamily="34" charset="0"/>
              </a:rPr>
              <a:t>UF ELI</a:t>
            </a:r>
            <a:r>
              <a:rPr lang="en-US" sz="3600" b="1" dirty="0">
                <a:latin typeface="Arial Black" pitchFamily="34" charset="0"/>
                <a:ea typeface="Malgun Gothic" pitchFamily="34" charset="-127"/>
                <a:cs typeface="Arial" pitchFamily="34" charset="0"/>
              </a:rPr>
              <a:t> </a:t>
            </a:r>
            <a:r>
              <a:rPr lang="en-US" sz="3600" dirty="0" smtClean="0">
                <a:latin typeface="+mn-lt"/>
                <a:ea typeface="Malgun Gothic" pitchFamily="34" charset="-127"/>
                <a:cs typeface="Arial" pitchFamily="34" charset="0"/>
              </a:rPr>
              <a:t>Summer </a:t>
            </a:r>
            <a:r>
              <a:rPr lang="en-US" sz="3600" dirty="0">
                <a:latin typeface="+mn-lt"/>
                <a:ea typeface="Malgun Gothic" pitchFamily="34" charset="-127"/>
                <a:cs typeface="Arial" pitchFamily="34" charset="0"/>
              </a:rPr>
              <a:t>B </a:t>
            </a:r>
            <a:r>
              <a:rPr lang="en-US" sz="3600" dirty="0" smtClean="0">
                <a:latin typeface="+mn-lt"/>
                <a:ea typeface="Malgun Gothic" pitchFamily="34" charset="-127"/>
                <a:cs typeface="Arial" pitchFamily="34" charset="0"/>
              </a:rPr>
              <a:t>Program</a:t>
            </a:r>
            <a:endParaRPr lang="en-US" sz="3600" dirty="0">
              <a:latin typeface="+mn-lt"/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41131" y="1600200"/>
            <a:ext cx="4572000" cy="52578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b="1" u="sng" dirty="0"/>
              <a:t>Program </a:t>
            </a:r>
            <a:r>
              <a:rPr lang="en-US" b="1" u="sng" dirty="0" smtClean="0"/>
              <a:t>Dates</a:t>
            </a:r>
          </a:p>
          <a:p>
            <a:pPr marL="0" indent="0">
              <a:buNone/>
            </a:pPr>
            <a:r>
              <a:rPr lang="en-US" dirty="0" smtClean="0"/>
              <a:t>     7</a:t>
            </a:r>
            <a:r>
              <a:rPr lang="ko-KR" altLang="en-US" dirty="0" smtClean="0"/>
              <a:t>주</a:t>
            </a:r>
            <a:r>
              <a:rPr lang="en-US" dirty="0" smtClean="0"/>
              <a:t>:  June 21 </a:t>
            </a:r>
            <a:r>
              <a:rPr lang="en-US" dirty="0"/>
              <a:t>– </a:t>
            </a:r>
            <a:r>
              <a:rPr lang="en-US" dirty="0" smtClean="0"/>
              <a:t> August 05, 2016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Font typeface="Wingdings" pitchFamily="2" charset="2"/>
              <a:buChar char="v"/>
            </a:pPr>
            <a:r>
              <a:rPr lang="en-US" b="1" u="sng" dirty="0" smtClean="0"/>
              <a:t>Levels </a:t>
            </a:r>
            <a:r>
              <a:rPr lang="en-US" b="1" u="sng" dirty="0"/>
              <a:t>of </a:t>
            </a:r>
            <a:r>
              <a:rPr lang="en-US" b="1" u="sng" dirty="0" smtClean="0"/>
              <a:t>English</a:t>
            </a:r>
            <a:r>
              <a:rPr lang="en-US" b="1" dirty="0" smtClean="0"/>
              <a:t> : </a:t>
            </a:r>
            <a:r>
              <a:rPr lang="ko-KR" altLang="en-US" sz="2000" dirty="0" smtClean="0"/>
              <a:t>총 </a:t>
            </a:r>
            <a:r>
              <a:rPr lang="en-US" altLang="ko-KR" sz="2000" dirty="0" smtClean="0"/>
              <a:t>6</a:t>
            </a:r>
            <a:r>
              <a:rPr lang="ko-KR" altLang="en-US" sz="2000" dirty="0" smtClean="0"/>
              <a:t>단계</a:t>
            </a:r>
            <a:endParaRPr lang="en-US" sz="2000" dirty="0"/>
          </a:p>
          <a:p>
            <a:pPr marL="400050" lvl="1" indent="0">
              <a:buNone/>
            </a:pPr>
            <a:endParaRPr lang="en-US" dirty="0" smtClean="0"/>
          </a:p>
          <a:p>
            <a:pPr marL="400050" lvl="1" indent="0">
              <a:buNone/>
            </a:pPr>
            <a:r>
              <a:rPr lang="en-US" i="1" dirty="0" smtClean="0"/>
              <a:t>Level </a:t>
            </a:r>
            <a:r>
              <a:rPr lang="en-US" i="1" dirty="0"/>
              <a:t>1: Beginning </a:t>
            </a:r>
            <a:br>
              <a:rPr lang="en-US" i="1" dirty="0"/>
            </a:br>
            <a:r>
              <a:rPr lang="en-US" i="1" dirty="0"/>
              <a:t>Level 2: Early Intermediate</a:t>
            </a:r>
            <a:br>
              <a:rPr lang="en-US" i="1" dirty="0"/>
            </a:br>
            <a:r>
              <a:rPr lang="en-US" i="1" dirty="0"/>
              <a:t>Level 3: Intermediate</a:t>
            </a:r>
            <a:br>
              <a:rPr lang="en-US" i="1" dirty="0"/>
            </a:br>
            <a:r>
              <a:rPr lang="en-US" i="1" dirty="0"/>
              <a:t>Level 4: Early Advanced</a:t>
            </a:r>
            <a:br>
              <a:rPr lang="en-US" i="1" dirty="0"/>
            </a:br>
            <a:r>
              <a:rPr lang="en-US" i="1" dirty="0"/>
              <a:t>Level 5: Advanced</a:t>
            </a:r>
            <a:br>
              <a:rPr lang="en-US" i="1" dirty="0"/>
            </a:br>
            <a:r>
              <a:rPr lang="en-US" i="1" dirty="0"/>
              <a:t>Level 6: University </a:t>
            </a:r>
            <a:r>
              <a:rPr lang="en-US" i="1" dirty="0" smtClean="0"/>
              <a:t>Prep</a:t>
            </a:r>
            <a:endParaRPr lang="en-US" i="1" dirty="0"/>
          </a:p>
          <a:p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4"/>
          </p:nvPr>
        </p:nvSpPr>
        <p:spPr>
          <a:xfrm>
            <a:off x="4876800" y="1600200"/>
            <a:ext cx="4117975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8" name="Picture 6" descr="C:\Users\User\Desktop\University_of_Florida_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31" y="228600"/>
            <a:ext cx="19050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9375" y="1524000"/>
            <a:ext cx="441960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9376" y="4114800"/>
            <a:ext cx="44196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1453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4800" y="259724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 Black" pitchFamily="34" charset="0"/>
                <a:cs typeface="Arial" pitchFamily="34" charset="0"/>
              </a:rPr>
              <a:t>UF ELI PROGRAM</a:t>
            </a:r>
            <a:r>
              <a:rPr lang="en-US" sz="3600" b="1" dirty="0" smtClean="0">
                <a:latin typeface="Arial Black" pitchFamily="34" charset="0"/>
                <a:ea typeface="Malgun Gothic" pitchFamily="34" charset="-127"/>
                <a:cs typeface="Arial" pitchFamily="34" charset="0"/>
              </a:rPr>
              <a:t> </a:t>
            </a:r>
            <a:endParaRPr lang="en-US" sz="3600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41131" y="1219200"/>
            <a:ext cx="9002869" cy="4906963"/>
          </a:xfrm>
        </p:spPr>
        <p:txBody>
          <a:bodyPr>
            <a:normAutofit/>
          </a:bodyPr>
          <a:lstStyle/>
          <a:p>
            <a:endParaRPr lang="en-US" b="1" u="sng" dirty="0" smtClean="0"/>
          </a:p>
          <a:p>
            <a:pPr marL="0" indent="0">
              <a:buNone/>
            </a:pPr>
            <a:endParaRPr lang="en-US" b="1" u="sng" dirty="0" smtClean="0"/>
          </a:p>
          <a:p>
            <a:endParaRPr lang="en-US" b="1" u="sng" dirty="0" smtClean="0"/>
          </a:p>
          <a:p>
            <a:endParaRPr lang="en-US" dirty="0"/>
          </a:p>
        </p:txBody>
      </p:sp>
      <p:pic>
        <p:nvPicPr>
          <p:cNvPr id="8" name="Picture 6" descr="C:\Users\User\Desktop\University_of_Florida_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31" y="228600"/>
            <a:ext cx="19050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075386"/>
            <a:ext cx="8382000" cy="5607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563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4800" y="259724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 Black" pitchFamily="34" charset="0"/>
                <a:cs typeface="Arial" pitchFamily="34" charset="0"/>
              </a:rPr>
              <a:t>UF ELI PROGRAM</a:t>
            </a:r>
            <a:r>
              <a:rPr lang="en-US" sz="3600" b="1" dirty="0" smtClean="0">
                <a:latin typeface="Arial Black" pitchFamily="34" charset="0"/>
                <a:ea typeface="Malgun Gothic" pitchFamily="34" charset="-127"/>
                <a:cs typeface="Arial" pitchFamily="34" charset="0"/>
              </a:rPr>
              <a:t> </a:t>
            </a:r>
            <a:endParaRPr lang="en-US" sz="3600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41131" y="1219200"/>
            <a:ext cx="9002869" cy="4906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b="1" u="sng" dirty="0" smtClean="0"/>
              <a:t>Class Schedule</a:t>
            </a:r>
          </a:p>
          <a:p>
            <a:endParaRPr lang="en-US" b="1" u="sng" dirty="0" smtClean="0"/>
          </a:p>
          <a:p>
            <a:endParaRPr lang="en-US" dirty="0"/>
          </a:p>
        </p:txBody>
      </p:sp>
      <p:pic>
        <p:nvPicPr>
          <p:cNvPr id="8" name="Picture 6" descr="C:\Users\User\Desktop\University_of_Florida_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31" y="228600"/>
            <a:ext cx="19050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1736669"/>
              </p:ext>
            </p:extLst>
          </p:nvPr>
        </p:nvGraphicFramePr>
        <p:xfrm>
          <a:off x="380999" y="1828800"/>
          <a:ext cx="8305801" cy="33528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2381"/>
                <a:gridCol w="1384300"/>
                <a:gridCol w="1372953"/>
                <a:gridCol w="1361607"/>
                <a:gridCol w="1361607"/>
                <a:gridCol w="1372953"/>
              </a:tblGrid>
              <a:tr h="52320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 dirty="0">
                          <a:effectLst/>
                        </a:rPr>
                        <a:t>Class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Monday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Tuesday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Wednesday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Thursday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Friday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</a:tr>
              <a:tr h="51295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Reading/Writing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8:30 -10:25 a.m.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 dirty="0">
                          <a:effectLst/>
                        </a:rPr>
                        <a:t>8:30 -10:25 a.m.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 dirty="0">
                          <a:effectLst/>
                        </a:rPr>
                        <a:t>8:30 -10:25 a.m.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8:30 -10:25 a.m.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8:30 -10:25 a.m.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</a:tr>
              <a:tr h="53992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Break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 gridSpan="5"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 dirty="0">
                          <a:effectLst/>
                        </a:rPr>
                        <a:t>10:25-10:40a.m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1295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Grammar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 dirty="0">
                          <a:effectLst/>
                        </a:rPr>
                        <a:t>10:40 - 11:30 a.m.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 dirty="0">
                          <a:effectLst/>
                        </a:rPr>
                        <a:t>10:40 - 11:30 a.m.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 dirty="0">
                          <a:effectLst/>
                        </a:rPr>
                        <a:t>10:40 - 11:30 a.m.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 dirty="0">
                          <a:effectLst/>
                        </a:rPr>
                        <a:t>10:40 - 11:30 a.m.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 dirty="0">
                          <a:effectLst/>
                        </a:rPr>
                        <a:t>10:40 - 11:30 a.m.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</a:tr>
              <a:tr h="75081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Lunch Break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 gridSpan="5"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11:30- 12:50 p.m.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1295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 dirty="0">
                          <a:effectLst/>
                        </a:rPr>
                        <a:t>Listening/Speaking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12:50- 2</a:t>
                      </a:r>
                      <a:r>
                        <a:rPr lang="en-US" sz="1400" u="none" strike="noStrike">
                          <a:effectLst/>
                        </a:rPr>
                        <a:t>:25 p.m.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 dirty="0">
                          <a:effectLst/>
                        </a:rPr>
                        <a:t>12:50- 2</a:t>
                      </a:r>
                      <a:r>
                        <a:rPr lang="en-US" sz="1400" u="none" strike="noStrike" dirty="0">
                          <a:effectLst/>
                        </a:rPr>
                        <a:t>:25 p.m.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12:50- 2</a:t>
                      </a:r>
                      <a:r>
                        <a:rPr lang="en-US" sz="1400" u="none" strike="noStrike">
                          <a:effectLst/>
                        </a:rPr>
                        <a:t>:25 p.m.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>
                          <a:effectLst/>
                        </a:rPr>
                        <a:t>12:50- 2</a:t>
                      </a:r>
                      <a:r>
                        <a:rPr lang="en-US" sz="1400" u="none" strike="noStrike">
                          <a:effectLst/>
                        </a:rPr>
                        <a:t>:25 p.m.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432" marR="8432" marT="8432" marB="0" anchor="ctr"/>
                </a:tc>
              </a:tr>
            </a:tbl>
          </a:graphicData>
        </a:graphic>
      </p:graphicFrame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" y="5410200"/>
            <a:ext cx="91440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115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4800" y="259724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 Black" pitchFamily="34" charset="0"/>
                <a:cs typeface="Arial" pitchFamily="34" charset="0"/>
              </a:rPr>
              <a:t>UF ELI PROGRAM</a:t>
            </a:r>
            <a:r>
              <a:rPr lang="en-US" sz="3600" b="1" dirty="0" smtClean="0">
                <a:latin typeface="Arial Black" pitchFamily="34" charset="0"/>
                <a:ea typeface="Malgun Gothic" pitchFamily="34" charset="-127"/>
                <a:cs typeface="Arial" pitchFamily="34" charset="0"/>
              </a:rPr>
              <a:t> </a:t>
            </a:r>
            <a:endParaRPr lang="en-US" sz="3600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41131" y="1219200"/>
            <a:ext cx="9002869" cy="4906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b="1" u="sng" dirty="0" smtClean="0"/>
              <a:t>Program Costs</a:t>
            </a:r>
          </a:p>
          <a:p>
            <a:pPr marL="0" indent="0">
              <a:buNone/>
            </a:pPr>
            <a:endParaRPr lang="en-US" b="1" u="sng" dirty="0"/>
          </a:p>
          <a:p>
            <a:pPr marL="0" indent="0">
              <a:buNone/>
            </a:pPr>
            <a:endParaRPr lang="en-US" b="1" u="sng" dirty="0" smtClean="0"/>
          </a:p>
          <a:p>
            <a:endParaRPr lang="en-US" b="1" u="sng" dirty="0" smtClean="0"/>
          </a:p>
          <a:p>
            <a:endParaRPr lang="en-US" dirty="0"/>
          </a:p>
        </p:txBody>
      </p:sp>
      <p:pic>
        <p:nvPicPr>
          <p:cNvPr id="8" name="Picture 6" descr="C:\Users\User\Desktop\University_of_Florida_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31" y="228600"/>
            <a:ext cx="19050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0318399"/>
              </p:ext>
            </p:extLst>
          </p:nvPr>
        </p:nvGraphicFramePr>
        <p:xfrm>
          <a:off x="609600" y="1752597"/>
          <a:ext cx="7924800" cy="4800606"/>
        </p:xfrm>
        <a:graphic>
          <a:graphicData uri="http://schemas.openxmlformats.org/drawingml/2006/table">
            <a:tbl>
              <a:tblPr/>
              <a:tblGrid>
                <a:gridCol w="1981200"/>
                <a:gridCol w="1981200"/>
                <a:gridCol w="1981200"/>
                <a:gridCol w="1981200"/>
              </a:tblGrid>
              <a:tr h="33959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FFFFFF"/>
                          </a:solidFill>
                          <a:effectLst/>
                          <a:latin typeface="Malgun Gothic"/>
                          <a:ea typeface="Malgun Gothic"/>
                        </a:rPr>
                        <a:t>항 목</a:t>
                      </a:r>
                      <a:endParaRPr lang="ko-KR" altLang="en-US" sz="1100" b="0" i="0" u="none" strike="noStrike" dirty="0">
                        <a:solidFill>
                          <a:srgbClr val="FFFFFF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7635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FFFFFF"/>
                          </a:solidFill>
                          <a:effectLst/>
                          <a:latin typeface="Malgun Gothic"/>
                          <a:ea typeface="Malgun Gothic"/>
                        </a:rPr>
                        <a:t>세부사항</a:t>
                      </a:r>
                      <a:endParaRPr lang="ko-KR" altLang="en-US" sz="1100" b="0" i="0" u="none" strike="noStrike">
                        <a:solidFill>
                          <a:srgbClr val="FFFFFF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763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spc="0">
                          <a:solidFill>
                            <a:srgbClr val="FFFFFF"/>
                          </a:solidFill>
                          <a:effectLst/>
                          <a:latin typeface="Malgun Gothic"/>
                          <a:ea typeface="Malgun Gothic"/>
                        </a:rPr>
                        <a:t>1</a:t>
                      </a:r>
                      <a:r>
                        <a:rPr lang="ko-KR" altLang="en-US" sz="1100" b="0" i="0" u="none" strike="noStrike" spc="0">
                          <a:solidFill>
                            <a:srgbClr val="FFFFFF"/>
                          </a:solidFill>
                          <a:effectLst/>
                          <a:latin typeface="Malgun Gothic"/>
                          <a:ea typeface="Malgun Gothic"/>
                        </a:rPr>
                        <a:t>인당 비용</a:t>
                      </a:r>
                      <a:endParaRPr lang="ko-KR" altLang="en-US" sz="1100" b="0" i="0" u="none" strike="noStrike">
                        <a:solidFill>
                          <a:srgbClr val="FFFFFF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76359"/>
                    </a:solidFill>
                  </a:tcPr>
                </a:tc>
              </a:tr>
              <a:tr h="324157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주요비용</a:t>
                      </a:r>
                      <a:endParaRPr lang="ko-KR" alt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입학신청비</a:t>
                      </a:r>
                      <a:endParaRPr lang="ko-KR" alt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spc="0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$100 </a:t>
                      </a:r>
                      <a:endParaRPr 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1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어학연수</a:t>
                      </a:r>
                      <a:endParaRPr lang="ko-KR" alt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spc="0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$1,890 </a:t>
                      </a:r>
                      <a:endParaRPr 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6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r" fontAlgn="ctr"/>
                      <a:r>
                        <a:rPr lang="ko-KR" altLang="en-US" sz="1050" b="0" i="0" u="none" strike="noStrike">
                          <a:solidFill>
                            <a:srgbClr val="0000FF"/>
                          </a:solidFill>
                          <a:effectLst/>
                          <a:latin typeface="Malgun Gothic"/>
                          <a:ea typeface="Dotum"/>
                        </a:rPr>
                        <a:t>합계</a:t>
                      </a:r>
                      <a:r>
                        <a:rPr lang="en-US" altLang="ko-KR" sz="1050" b="0" i="0" u="none" strike="noStrike">
                          <a:solidFill>
                            <a:srgbClr val="0000FF"/>
                          </a:solidFill>
                          <a:effectLst/>
                          <a:latin typeface="Malgun Gothic"/>
                          <a:ea typeface="Dotum"/>
                        </a:rPr>
                        <a:t>$1,990</a:t>
                      </a:r>
                      <a:endParaRPr lang="ko-KR" altLang="en-US" sz="1050" b="0" i="0" u="none" strike="noStrike">
                        <a:solidFill>
                          <a:srgbClr val="0000FF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24157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기타비용</a:t>
                      </a:r>
                      <a:endParaRPr lang="ko-KR" alt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항공</a:t>
                      </a:r>
                      <a:r>
                        <a:rPr lang="en-US" altLang="ko-KR" sz="1050" b="0" i="0" u="none" strike="noStrike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/</a:t>
                      </a:r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보험</a:t>
                      </a:r>
                      <a:endParaRPr lang="ko-KR" alt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왕복 항공권</a:t>
                      </a:r>
                      <a:endParaRPr lang="ko-KR" alt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개별발권</a:t>
                      </a:r>
                      <a:endParaRPr lang="ko-KR" alt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1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유학생 보험</a:t>
                      </a:r>
                      <a:endParaRPr lang="ko-KR" alt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spc="0" dirty="0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$130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1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공항 마중비</a:t>
                      </a:r>
                      <a:endParaRPr lang="ko-KR" alt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무료</a:t>
                      </a:r>
                      <a:endParaRPr lang="ko-KR" alt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1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숙 박</a:t>
                      </a:r>
                      <a:endParaRPr lang="ko-KR" alt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기숙사비</a:t>
                      </a:r>
                      <a:endParaRPr lang="ko-KR" alt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spc="0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$1,200 </a:t>
                      </a:r>
                      <a:endParaRPr 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1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기숙사 신청비</a:t>
                      </a:r>
                      <a:endParaRPr lang="ko-KR" alt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spc="0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Haansoft Batang"/>
                        </a:rPr>
                        <a:t>$150 </a:t>
                      </a:r>
                      <a:endParaRPr 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08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Dotum"/>
                        </a:rPr>
                        <a:t>교 재</a:t>
                      </a:r>
                      <a:endParaRPr lang="ko-KR" alt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n-US" sz="1050" b="0" i="0" u="none" strike="noStrike">
                          <a:solidFill>
                            <a:srgbClr val="FF0000"/>
                          </a:solidFill>
                          <a:effectLst/>
                          <a:latin typeface="Malgun Gothic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spc="0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Haansoft Batang"/>
                        </a:rPr>
                        <a:t>$200 </a:t>
                      </a:r>
                      <a:endParaRPr 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200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r" fontAlgn="ctr"/>
                      <a:r>
                        <a:rPr lang="ko-KR" altLang="en-US" sz="1050" b="0" i="0" u="none" strike="noStrike">
                          <a:solidFill>
                            <a:srgbClr val="0000FF"/>
                          </a:solidFill>
                          <a:effectLst/>
                          <a:latin typeface="Malgun Gothic"/>
                          <a:ea typeface="Batang"/>
                        </a:rPr>
                        <a:t>합계 </a:t>
                      </a:r>
                      <a:r>
                        <a:rPr lang="en-US" altLang="ko-KR" sz="1050" b="0" i="0" u="none" strike="noStrike">
                          <a:solidFill>
                            <a:srgbClr val="0000FF"/>
                          </a:solidFill>
                          <a:effectLst/>
                          <a:latin typeface="Malgun Gothic"/>
                          <a:ea typeface="Batang"/>
                        </a:rPr>
                        <a:t>$1,680</a:t>
                      </a:r>
                      <a:endParaRPr lang="ko-KR" altLang="en-US" sz="1050" b="0" i="0" u="none" strike="noStrike">
                        <a:solidFill>
                          <a:srgbClr val="0000FF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711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 spc="0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1</a:t>
                      </a:r>
                      <a:r>
                        <a:rPr lang="ko-KR" altLang="en-US" sz="1050" b="0" i="0" u="none" strike="noStrike" spc="0">
                          <a:solidFill>
                            <a:srgbClr val="000000"/>
                          </a:solidFill>
                          <a:effectLst/>
                          <a:latin typeface="Malgun Gothic"/>
                          <a:ea typeface="Malgun Gothic"/>
                        </a:rPr>
                        <a:t>인당연수비용 </a:t>
                      </a:r>
                      <a:endParaRPr lang="ko-KR" altLang="en-US" sz="1050" b="0" i="0" u="none" strike="noStrike">
                        <a:solidFill>
                          <a:srgbClr val="00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r" fontAlgn="ctr"/>
                      <a:r>
                        <a:rPr lang="en-US" altLang="ko-KR" sz="1200" b="0" i="0" u="none" strike="noStrike" spc="0" dirty="0">
                          <a:solidFill>
                            <a:srgbClr val="FF0000"/>
                          </a:solidFill>
                          <a:effectLst/>
                          <a:latin typeface="Malgun Gothic"/>
                          <a:ea typeface="Malgun Gothic"/>
                        </a:rPr>
                        <a:t>(</a:t>
                      </a:r>
                      <a:r>
                        <a:rPr lang="ko-KR" altLang="en-US" sz="1200" b="0" i="0" u="none" strike="noStrike" spc="0" dirty="0">
                          <a:solidFill>
                            <a:srgbClr val="FF0000"/>
                          </a:solidFill>
                          <a:effectLst/>
                          <a:latin typeface="Malgun Gothic"/>
                          <a:ea typeface="Malgun Gothic"/>
                        </a:rPr>
                        <a:t>주요비용</a:t>
                      </a:r>
                      <a:r>
                        <a:rPr lang="en-US" altLang="ko-KR" sz="1200" b="0" i="0" u="none" strike="noStrike" spc="0" dirty="0">
                          <a:solidFill>
                            <a:srgbClr val="FF0000"/>
                          </a:solidFill>
                          <a:effectLst/>
                          <a:latin typeface="Malgun Gothic"/>
                          <a:ea typeface="Malgun Gothic"/>
                        </a:rPr>
                        <a:t>+</a:t>
                      </a:r>
                      <a:r>
                        <a:rPr lang="ko-KR" altLang="en-US" sz="1200" b="0" i="0" u="none" strike="noStrike" spc="0" dirty="0">
                          <a:solidFill>
                            <a:srgbClr val="FF0000"/>
                          </a:solidFill>
                          <a:effectLst/>
                          <a:latin typeface="Malgun Gothic"/>
                          <a:ea typeface="Malgun Gothic"/>
                        </a:rPr>
                        <a:t>기타비용</a:t>
                      </a:r>
                      <a:r>
                        <a:rPr lang="en-US" altLang="ko-KR" sz="1200" b="0" i="0" u="none" strike="noStrike" spc="0" dirty="0">
                          <a:solidFill>
                            <a:srgbClr val="FF0000"/>
                          </a:solidFill>
                          <a:effectLst/>
                          <a:latin typeface="Malgun Gothic"/>
                          <a:ea typeface="Malgun Gothic"/>
                        </a:rPr>
                        <a:t>)</a:t>
                      </a:r>
                      <a:r>
                        <a:rPr lang="ko-KR" altLang="en-US" sz="1200" b="0" i="0" u="none" strike="noStrike" spc="0" dirty="0">
                          <a:solidFill>
                            <a:srgbClr val="FF0000"/>
                          </a:solidFill>
                          <a:effectLst/>
                          <a:latin typeface="Malgun Gothic"/>
                          <a:ea typeface="Malgun Gothic"/>
                        </a:rPr>
                        <a:t>총합계</a:t>
                      </a:r>
                      <a:r>
                        <a:rPr lang="en-US" altLang="ko-KR" sz="1200" b="1" i="0" u="none" strike="noStrike" spc="0" dirty="0">
                          <a:solidFill>
                            <a:srgbClr val="FF0000"/>
                          </a:solidFill>
                          <a:effectLst/>
                          <a:latin typeface="Malgun Gothic"/>
                          <a:ea typeface="Malgun Gothic"/>
                        </a:rPr>
                        <a:t>$3,670</a:t>
                      </a:r>
                      <a:endParaRPr lang="ko-KR" altLang="en-US" sz="1200" b="1" i="0" u="none" strike="noStrike" dirty="0">
                        <a:solidFill>
                          <a:srgbClr val="FF0000"/>
                        </a:solidFill>
                        <a:effectLst/>
                        <a:latin typeface="Malgun Gothic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807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4800" y="259724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 Black" pitchFamily="34" charset="0"/>
                <a:cs typeface="Arial" pitchFamily="34" charset="0"/>
              </a:rPr>
              <a:t>UF ELI PROGRAM</a:t>
            </a:r>
            <a:r>
              <a:rPr lang="en-US" sz="3600" b="1" dirty="0" smtClean="0">
                <a:latin typeface="Arial Black" pitchFamily="34" charset="0"/>
                <a:ea typeface="Malgun Gothic" pitchFamily="34" charset="-127"/>
                <a:cs typeface="Arial" pitchFamily="34" charset="0"/>
              </a:rPr>
              <a:t> </a:t>
            </a:r>
            <a:endParaRPr lang="en-US" sz="3600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41131" y="1066800"/>
            <a:ext cx="4964269" cy="5867400"/>
          </a:xfrm>
        </p:spPr>
        <p:txBody>
          <a:bodyPr>
            <a:normAutofit fontScale="5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en-US" sz="4400" b="1" u="sng" dirty="0" smtClean="0"/>
              <a:t>Program Costs</a:t>
            </a:r>
          </a:p>
          <a:p>
            <a:pPr>
              <a:buFont typeface="Wingdings" pitchFamily="2" charset="2"/>
              <a:buChar char="ü"/>
            </a:pPr>
            <a:r>
              <a:rPr lang="en-US" sz="3300" b="1" i="1" dirty="0" smtClean="0">
                <a:solidFill>
                  <a:srgbClr val="FF0000"/>
                </a:solidFill>
              </a:rPr>
              <a:t> Important!</a:t>
            </a:r>
            <a:endParaRPr lang="en-US" sz="3300" b="1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ko-KR" altLang="en-US" b="1" u="sng" dirty="0"/>
          </a:p>
          <a:p>
            <a:pPr>
              <a:lnSpc>
                <a:spcPct val="170000"/>
              </a:lnSpc>
            </a:pPr>
            <a:r>
              <a:rPr lang="ko-KR" altLang="en-US" sz="2500" dirty="0" smtClean="0"/>
              <a:t>기숙사 </a:t>
            </a:r>
            <a:r>
              <a:rPr lang="en-US" altLang="ko-KR" sz="2500" dirty="0"/>
              <a:t>1</a:t>
            </a:r>
            <a:r>
              <a:rPr lang="ko-KR" altLang="en-US" sz="2500" dirty="0"/>
              <a:t>인 </a:t>
            </a:r>
            <a:r>
              <a:rPr lang="en-US" altLang="ko-KR" sz="2500" dirty="0"/>
              <a:t>1</a:t>
            </a:r>
            <a:r>
              <a:rPr lang="ko-KR" altLang="en-US" sz="2500" dirty="0"/>
              <a:t>실 </a:t>
            </a:r>
            <a:r>
              <a:rPr lang="en-US" altLang="ko-KR" sz="2500" dirty="0"/>
              <a:t>(</a:t>
            </a:r>
            <a:r>
              <a:rPr lang="ko-KR" altLang="en-US" sz="2500" dirty="0"/>
              <a:t>침실</a:t>
            </a:r>
            <a:r>
              <a:rPr lang="en-US" altLang="ko-KR" sz="2500" dirty="0"/>
              <a:t>/</a:t>
            </a:r>
            <a:r>
              <a:rPr lang="ko-KR" altLang="en-US" sz="2500" dirty="0"/>
              <a:t>샤워실</a:t>
            </a:r>
            <a:r>
              <a:rPr lang="en-US" altLang="ko-KR" sz="2500" dirty="0"/>
              <a:t>), </a:t>
            </a:r>
            <a:r>
              <a:rPr lang="ko-KR" altLang="en-US" sz="2500" dirty="0"/>
              <a:t>거실</a:t>
            </a:r>
            <a:r>
              <a:rPr lang="en-US" altLang="ko-KR" sz="2500" dirty="0"/>
              <a:t>/</a:t>
            </a:r>
            <a:r>
              <a:rPr lang="ko-KR" altLang="en-US" sz="2500" dirty="0"/>
              <a:t>주방만 </a:t>
            </a:r>
            <a:r>
              <a:rPr lang="en-US" altLang="ko-KR" sz="2500" dirty="0"/>
              <a:t>2-3</a:t>
            </a:r>
            <a:r>
              <a:rPr lang="ko-KR" altLang="en-US" sz="2500" dirty="0"/>
              <a:t>명 공유</a:t>
            </a:r>
          </a:p>
          <a:p>
            <a:pPr>
              <a:lnSpc>
                <a:spcPct val="170000"/>
              </a:lnSpc>
            </a:pPr>
            <a:r>
              <a:rPr lang="ko-KR" altLang="en-US" sz="2500" dirty="0" smtClean="0"/>
              <a:t>기숙사 </a:t>
            </a:r>
            <a:r>
              <a:rPr lang="ko-KR" altLang="en-US" sz="2500" dirty="0"/>
              <a:t>배정은 현지학교 </a:t>
            </a:r>
            <a:r>
              <a:rPr lang="ko-KR" altLang="en-US" sz="2500" dirty="0" smtClean="0"/>
              <a:t>권한</a:t>
            </a:r>
            <a:endParaRPr lang="en-US" altLang="ko-KR" sz="2500" dirty="0"/>
          </a:p>
          <a:p>
            <a:pPr>
              <a:lnSpc>
                <a:spcPct val="170000"/>
              </a:lnSpc>
            </a:pPr>
            <a:r>
              <a:rPr lang="ko-KR" altLang="en-US" sz="2500" dirty="0" smtClean="0"/>
              <a:t>식비 </a:t>
            </a:r>
            <a:r>
              <a:rPr lang="ko-KR" altLang="en-US" sz="2500" dirty="0"/>
              <a:t>불포함</a:t>
            </a:r>
            <a:r>
              <a:rPr lang="en-US" altLang="ko-KR" sz="2500" dirty="0"/>
              <a:t>($15 per day): </a:t>
            </a:r>
            <a:r>
              <a:rPr lang="ko-KR" altLang="en-US" sz="2500" dirty="0"/>
              <a:t>대부분 기숙사 내에서 취사</a:t>
            </a:r>
            <a:r>
              <a:rPr lang="en-US" altLang="ko-KR" sz="2500" dirty="0"/>
              <a:t>, </a:t>
            </a:r>
            <a:r>
              <a:rPr lang="en-US" altLang="ko-KR" sz="2500" dirty="0" smtClean="0"/>
              <a:t>   </a:t>
            </a:r>
            <a:r>
              <a:rPr lang="ko-KR" altLang="en-US" sz="2500" dirty="0" smtClean="0"/>
              <a:t>캠퍼스 </a:t>
            </a:r>
            <a:r>
              <a:rPr lang="ko-KR" altLang="en-US" sz="2500" dirty="0"/>
              <a:t>근처마트이용</a:t>
            </a:r>
          </a:p>
          <a:p>
            <a:pPr>
              <a:lnSpc>
                <a:spcPct val="170000"/>
              </a:lnSpc>
            </a:pPr>
            <a:r>
              <a:rPr lang="ko-KR" altLang="en-US" sz="2500" u="sng" dirty="0" smtClean="0"/>
              <a:t>기숙사 </a:t>
            </a:r>
            <a:r>
              <a:rPr lang="ko-KR" altLang="en-US" sz="2500" u="sng" dirty="0"/>
              <a:t>침대 시트 별도</a:t>
            </a:r>
            <a:r>
              <a:rPr lang="en-US" altLang="ko-KR" sz="2500" dirty="0"/>
              <a:t>: </a:t>
            </a:r>
            <a:r>
              <a:rPr lang="ko-KR" altLang="en-US" sz="2500" dirty="0"/>
              <a:t>출국시 준비 또는 현지 구입가능</a:t>
            </a:r>
          </a:p>
          <a:p>
            <a:pPr>
              <a:lnSpc>
                <a:spcPct val="170000"/>
              </a:lnSpc>
            </a:pPr>
            <a:r>
              <a:rPr lang="ko-KR" altLang="en-US" sz="2500" dirty="0" smtClean="0"/>
              <a:t>교재비</a:t>
            </a:r>
            <a:r>
              <a:rPr lang="en-US" altLang="ko-KR" sz="2500" dirty="0"/>
              <a:t>: </a:t>
            </a:r>
            <a:r>
              <a:rPr lang="ko-KR" altLang="en-US" sz="2500" dirty="0"/>
              <a:t>현지 레벨 테스트 결과에 따라 약간의 차이가 있을 수 있음</a:t>
            </a:r>
          </a:p>
          <a:p>
            <a:pPr>
              <a:lnSpc>
                <a:spcPct val="170000"/>
              </a:lnSpc>
            </a:pPr>
            <a:r>
              <a:rPr lang="ko-KR" altLang="en-US" sz="2500" dirty="0" smtClean="0"/>
              <a:t>출국전 </a:t>
            </a:r>
            <a:r>
              <a:rPr lang="ko-KR" altLang="en-US" sz="2500" dirty="0"/>
              <a:t>예방 접종 확인서 준비</a:t>
            </a:r>
            <a:r>
              <a:rPr lang="en-US" altLang="ko-KR" sz="2500" dirty="0"/>
              <a:t>: </a:t>
            </a:r>
            <a:r>
              <a:rPr lang="ko-KR" altLang="en-US" sz="2500" dirty="0"/>
              <a:t>출국전  </a:t>
            </a:r>
            <a:r>
              <a:rPr lang="en-US" altLang="ko-KR" sz="2500" dirty="0" smtClean="0"/>
              <a:t>UF </a:t>
            </a:r>
            <a:r>
              <a:rPr lang="ko-KR" altLang="en-US" sz="2500" dirty="0" smtClean="0"/>
              <a:t>에서 </a:t>
            </a:r>
            <a:r>
              <a:rPr lang="ko-KR" altLang="en-US" sz="2500" dirty="0"/>
              <a:t>공지예정</a:t>
            </a:r>
          </a:p>
          <a:p>
            <a:pPr>
              <a:lnSpc>
                <a:spcPct val="170000"/>
              </a:lnSpc>
            </a:pPr>
            <a:r>
              <a:rPr lang="ko-KR" altLang="en-US" sz="2500" dirty="0" smtClean="0"/>
              <a:t>개별 </a:t>
            </a:r>
            <a:r>
              <a:rPr lang="ko-KR" altLang="en-US" sz="2500" dirty="0"/>
              <a:t>용돈 불포함</a:t>
            </a:r>
            <a:r>
              <a:rPr lang="en-US" altLang="ko-KR" sz="2500" dirty="0"/>
              <a:t>: </a:t>
            </a:r>
            <a:r>
              <a:rPr lang="ko-KR" altLang="en-US" sz="2500" dirty="0"/>
              <a:t>일반적으로 </a:t>
            </a:r>
            <a:r>
              <a:rPr lang="en-US" altLang="ko-KR" sz="2500" dirty="0"/>
              <a:t>$100 per month</a:t>
            </a:r>
          </a:p>
          <a:p>
            <a:pPr>
              <a:lnSpc>
                <a:spcPct val="170000"/>
              </a:lnSpc>
            </a:pPr>
            <a:r>
              <a:rPr lang="ko-KR" altLang="en-US" sz="2500" dirty="0" smtClean="0"/>
              <a:t>방과후 </a:t>
            </a:r>
            <a:r>
              <a:rPr lang="ko-KR" altLang="en-US" sz="2500" dirty="0"/>
              <a:t>활동이나 학교 주말여행시</a:t>
            </a:r>
            <a:r>
              <a:rPr lang="en-US" altLang="ko-KR" sz="2500" dirty="0"/>
              <a:t>, </a:t>
            </a:r>
            <a:r>
              <a:rPr lang="ko-KR" altLang="en-US" sz="2500" dirty="0"/>
              <a:t>티켓비용과 식비 </a:t>
            </a:r>
            <a:r>
              <a:rPr lang="ko-KR" altLang="en-US" sz="2500" dirty="0" smtClean="0"/>
              <a:t>개별 </a:t>
            </a:r>
            <a:r>
              <a:rPr lang="ko-KR" altLang="en-US" sz="2500" dirty="0"/>
              <a:t>부담</a:t>
            </a:r>
          </a:p>
          <a:p>
            <a:pPr>
              <a:lnSpc>
                <a:spcPct val="170000"/>
              </a:lnSpc>
            </a:pPr>
            <a:endParaRPr lang="en-US" sz="2500" dirty="0" smtClean="0"/>
          </a:p>
          <a:p>
            <a:endParaRPr lang="en-US" dirty="0"/>
          </a:p>
        </p:txBody>
      </p:sp>
      <p:pic>
        <p:nvPicPr>
          <p:cNvPr id="8" name="Picture 6" descr="C:\Users\User\Desktop\University_of_Florida_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31" y="228600"/>
            <a:ext cx="19050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User\Desktop\Zamora-20141204-University-Florida-01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143000"/>
            <a:ext cx="40386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45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4800" y="259724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 Black" pitchFamily="34" charset="0"/>
                <a:cs typeface="Arial" pitchFamily="34" charset="0"/>
              </a:rPr>
              <a:t>UF ELI PROGRAM</a:t>
            </a:r>
            <a:r>
              <a:rPr lang="en-US" sz="3600" b="1" dirty="0" smtClean="0">
                <a:latin typeface="Arial Black" pitchFamily="34" charset="0"/>
                <a:ea typeface="Malgun Gothic" pitchFamily="34" charset="-127"/>
                <a:cs typeface="Arial" pitchFamily="34" charset="0"/>
              </a:rPr>
              <a:t> </a:t>
            </a:r>
            <a:endParaRPr lang="en-US" sz="3600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41131" y="1524000"/>
            <a:ext cx="8698069" cy="58674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800" b="1" u="sng" dirty="0" smtClean="0"/>
              <a:t>Program Benefits</a:t>
            </a:r>
          </a:p>
          <a:p>
            <a:pPr marL="0" indent="0">
              <a:buNone/>
            </a:pPr>
            <a:endParaRPr lang="en-US" b="1" u="sng" dirty="0" smtClean="0"/>
          </a:p>
          <a:p>
            <a:pPr>
              <a:buFont typeface="Wingdings" pitchFamily="2" charset="2"/>
              <a:buChar char="ü"/>
            </a:pPr>
            <a:r>
              <a:rPr lang="en-US" sz="2000" i="1" dirty="0"/>
              <a:t>Afternoon cultural activities </a:t>
            </a:r>
            <a:r>
              <a:rPr lang="en-US" sz="2000" i="1" dirty="0" smtClean="0"/>
              <a:t>– UF </a:t>
            </a:r>
            <a:r>
              <a:rPr lang="ko-KR" altLang="en-US" sz="2000" i="1" dirty="0" smtClean="0"/>
              <a:t>재학생들과  </a:t>
            </a:r>
            <a:r>
              <a:rPr lang="en-US" altLang="ko-KR" sz="2000" i="1" dirty="0" smtClean="0"/>
              <a:t>daily</a:t>
            </a:r>
            <a:endParaRPr lang="en-US" sz="2000" i="1" dirty="0" smtClean="0"/>
          </a:p>
          <a:p>
            <a:pPr>
              <a:buFont typeface="Wingdings" pitchFamily="2" charset="2"/>
              <a:buChar char="ü"/>
            </a:pPr>
            <a:r>
              <a:rPr lang="en-US" sz="2000" i="1" dirty="0" smtClean="0"/>
              <a:t>Weekend </a:t>
            </a:r>
            <a:r>
              <a:rPr lang="en-US" sz="2000" i="1" dirty="0"/>
              <a:t>trips </a:t>
            </a:r>
            <a:r>
              <a:rPr lang="en-US" sz="2000" i="1" dirty="0" smtClean="0"/>
              <a:t>–</a:t>
            </a:r>
            <a:r>
              <a:rPr lang="en-US" altLang="ko-KR" sz="2000" i="1" dirty="0" smtClean="0"/>
              <a:t>UF </a:t>
            </a:r>
            <a:r>
              <a:rPr lang="ko-KR" altLang="en-US" sz="2000" i="1" dirty="0" smtClean="0"/>
              <a:t>재학생들과 매주 토요</a:t>
            </a:r>
            <a:r>
              <a:rPr lang="ko-KR" altLang="en-US" sz="2000" i="1" dirty="0"/>
              <a:t>일</a:t>
            </a:r>
            <a:endParaRPr lang="en-US" altLang="ko-KR" sz="2000" i="1" dirty="0" smtClean="0"/>
          </a:p>
          <a:p>
            <a:pPr>
              <a:buFont typeface="Wingdings" pitchFamily="2" charset="2"/>
              <a:buChar char="ü"/>
            </a:pPr>
            <a:r>
              <a:rPr lang="en-US" altLang="ko-KR" sz="2000" i="1" dirty="0" smtClean="0"/>
              <a:t>UF ID </a:t>
            </a:r>
            <a:r>
              <a:rPr lang="ko-KR" altLang="en-US" sz="2000" i="1" dirty="0" smtClean="0"/>
              <a:t>카드 발급</a:t>
            </a:r>
            <a:endParaRPr lang="en-US" altLang="ko-KR" sz="2000" i="1" dirty="0" smtClean="0"/>
          </a:p>
          <a:p>
            <a:pPr>
              <a:buFont typeface="Wingdings" pitchFamily="2" charset="2"/>
              <a:buChar char="ü"/>
            </a:pPr>
            <a:r>
              <a:rPr lang="ko-KR" altLang="en-US" sz="2000" i="1" dirty="0" smtClean="0"/>
              <a:t>캠퍼스 버스 시스템과  </a:t>
            </a:r>
            <a:r>
              <a:rPr lang="en-US" altLang="ko-KR" sz="2000" i="1" dirty="0"/>
              <a:t>S</a:t>
            </a:r>
            <a:r>
              <a:rPr lang="en-US" altLang="ko-KR" sz="2000" i="1" dirty="0" smtClean="0"/>
              <a:t>tudent </a:t>
            </a:r>
            <a:r>
              <a:rPr lang="en-US" altLang="ko-KR" sz="2000" i="1" dirty="0"/>
              <a:t>H</a:t>
            </a:r>
            <a:r>
              <a:rPr lang="en-US" altLang="ko-KR" sz="2000" i="1" dirty="0" smtClean="0"/>
              <a:t>ealth Center </a:t>
            </a:r>
            <a:r>
              <a:rPr lang="ko-KR" altLang="en-US" sz="2000" i="1" dirty="0" smtClean="0"/>
              <a:t>이용</a:t>
            </a:r>
            <a:endParaRPr lang="en-US" altLang="ko-KR" sz="2000" i="1" dirty="0" smtClean="0"/>
          </a:p>
          <a:p>
            <a:pPr>
              <a:buFont typeface="Wingdings" pitchFamily="2" charset="2"/>
              <a:buChar char="ü"/>
            </a:pPr>
            <a:r>
              <a:rPr lang="ko-KR" altLang="en-US" sz="2000" i="1" dirty="0" smtClean="0"/>
              <a:t>학교 부대시설 이용</a:t>
            </a:r>
            <a:endParaRPr lang="en-US" altLang="ko-KR" sz="2000" i="1" dirty="0" smtClean="0"/>
          </a:p>
          <a:p>
            <a:pPr marL="0" indent="0">
              <a:buNone/>
            </a:pPr>
            <a:r>
              <a:rPr lang="en-US" altLang="ko-KR" sz="2000" i="1" dirty="0"/>
              <a:t> </a:t>
            </a:r>
            <a:r>
              <a:rPr lang="en-US" altLang="ko-KR" sz="2000" i="1" dirty="0" smtClean="0"/>
              <a:t>     : </a:t>
            </a:r>
            <a:r>
              <a:rPr lang="ko-KR" altLang="en-US" sz="2000" i="1" dirty="0" smtClean="0"/>
              <a:t>컴퓨터</a:t>
            </a:r>
            <a:r>
              <a:rPr lang="en-US" altLang="ko-KR" sz="2000" i="1" dirty="0" smtClean="0"/>
              <a:t>/</a:t>
            </a:r>
            <a:r>
              <a:rPr lang="ko-KR" altLang="en-US" sz="2000" i="1" dirty="0" smtClean="0"/>
              <a:t>랩 실</a:t>
            </a:r>
            <a:r>
              <a:rPr lang="en-US" altLang="ko-KR" sz="2000" i="1" dirty="0" smtClean="0"/>
              <a:t>, </a:t>
            </a:r>
            <a:r>
              <a:rPr lang="ko-KR" altLang="en-US" sz="2000" i="1" dirty="0" smtClean="0"/>
              <a:t>도서관</a:t>
            </a:r>
            <a:r>
              <a:rPr lang="en-US" altLang="ko-KR" sz="2000" i="1" dirty="0" smtClean="0"/>
              <a:t>, </a:t>
            </a:r>
            <a:r>
              <a:rPr lang="ko-KR" altLang="en-US" sz="2000" i="1" dirty="0" smtClean="0"/>
              <a:t>체육관</a:t>
            </a:r>
            <a:r>
              <a:rPr lang="en-US" altLang="ko-KR" sz="2000" i="1" dirty="0"/>
              <a:t> </a:t>
            </a:r>
            <a:r>
              <a:rPr lang="ko-KR" altLang="en-US" sz="2000" i="1" dirty="0" smtClean="0"/>
              <a:t>등</a:t>
            </a:r>
            <a:endParaRPr lang="en-US" altLang="ko-KR" sz="2000" i="1" dirty="0" smtClean="0"/>
          </a:p>
          <a:p>
            <a:pPr>
              <a:buFont typeface="Wingdings" pitchFamily="2" charset="2"/>
              <a:buChar char="ü"/>
            </a:pPr>
            <a:r>
              <a:rPr lang="en-US" altLang="ko-KR" sz="2000" i="1" dirty="0" smtClean="0"/>
              <a:t> </a:t>
            </a:r>
            <a:r>
              <a:rPr lang="en-US" altLang="ko-KR" sz="2000" i="1" dirty="0"/>
              <a:t>Gainesville Airport (</a:t>
            </a:r>
            <a:r>
              <a:rPr lang="en-US" altLang="ko-KR" sz="2000" i="1" dirty="0" smtClean="0"/>
              <a:t>GNV)</a:t>
            </a:r>
            <a:r>
              <a:rPr lang="ko-KR" altLang="en-US" sz="2000" i="1" dirty="0" smtClean="0"/>
              <a:t>에서 단체학생들 무료 픽업</a:t>
            </a:r>
            <a:endParaRPr lang="en-US" altLang="ko-KR" sz="2000" i="1" dirty="0" smtClean="0"/>
          </a:p>
          <a:p>
            <a:pPr>
              <a:buFont typeface="Wingdings" pitchFamily="2" charset="2"/>
              <a:buChar char="ü"/>
            </a:pPr>
            <a:r>
              <a:rPr lang="en-US" altLang="ko-KR" sz="2000" i="1" dirty="0" smtClean="0"/>
              <a:t>7</a:t>
            </a:r>
            <a:r>
              <a:rPr lang="ko-KR" altLang="en-US" sz="2000" i="1" dirty="0" smtClean="0"/>
              <a:t>주 과정 이수후 </a:t>
            </a:r>
            <a:r>
              <a:rPr lang="en-US" altLang="ko-KR" sz="2000" i="1" dirty="0" smtClean="0"/>
              <a:t>UF ELI Certificates </a:t>
            </a:r>
            <a:r>
              <a:rPr lang="en-US" altLang="ko-KR" sz="2000" i="1" dirty="0"/>
              <a:t>of </a:t>
            </a:r>
            <a:r>
              <a:rPr lang="en-US" altLang="ko-KR" sz="2000" i="1" dirty="0" smtClean="0"/>
              <a:t>Completion (</a:t>
            </a:r>
            <a:r>
              <a:rPr lang="ko-KR" altLang="en-US" sz="2000" i="1" dirty="0" smtClean="0"/>
              <a:t>수료증</a:t>
            </a:r>
            <a:r>
              <a:rPr lang="en-US" altLang="ko-KR" sz="2000" i="1" dirty="0" smtClean="0"/>
              <a:t>) </a:t>
            </a:r>
            <a:r>
              <a:rPr lang="ko-KR" altLang="en-US" sz="2000" i="1" dirty="0" smtClean="0"/>
              <a:t>발급</a:t>
            </a:r>
            <a:endParaRPr lang="en-US" altLang="ko-KR" sz="2000" i="1" dirty="0" smtClean="0"/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ko-KR" altLang="en-US" b="1" u="sng" dirty="0"/>
          </a:p>
          <a:p>
            <a:pPr marL="0" indent="0">
              <a:lnSpc>
                <a:spcPct val="170000"/>
              </a:lnSpc>
              <a:buNone/>
            </a:pPr>
            <a:endParaRPr lang="en-US" sz="2500" dirty="0" smtClean="0"/>
          </a:p>
          <a:p>
            <a:endParaRPr lang="en-US" dirty="0"/>
          </a:p>
        </p:txBody>
      </p:sp>
      <p:pic>
        <p:nvPicPr>
          <p:cNvPr id="8" name="Picture 6" descr="C:\Users\User\Desktop\University_of_Florida_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31" y="228600"/>
            <a:ext cx="19050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949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04800" y="259724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 Black" pitchFamily="34" charset="0"/>
                <a:cs typeface="Arial" pitchFamily="34" charset="0"/>
              </a:rPr>
              <a:t>UF ELI PROGRAM</a:t>
            </a:r>
            <a:r>
              <a:rPr lang="en-US" sz="3600" b="1" dirty="0" smtClean="0">
                <a:latin typeface="Arial Black" pitchFamily="34" charset="0"/>
                <a:ea typeface="Malgun Gothic" pitchFamily="34" charset="-127"/>
                <a:cs typeface="Arial" pitchFamily="34" charset="0"/>
              </a:rPr>
              <a:t> </a:t>
            </a:r>
            <a:endParaRPr lang="en-US" sz="3600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41131" y="1219200"/>
            <a:ext cx="9002869" cy="4906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b="1" u="sng" dirty="0" smtClean="0"/>
          </a:p>
          <a:p>
            <a:endParaRPr lang="en-US" dirty="0"/>
          </a:p>
        </p:txBody>
      </p:sp>
      <p:pic>
        <p:nvPicPr>
          <p:cNvPr id="8" name="Picture 6" descr="C:\Users\User\Desktop\University_of_Florida_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31" y="228600"/>
            <a:ext cx="19050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9144000" cy="5486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767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uetow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bluetower</Template>
  <TotalTime>786</TotalTime>
  <Words>441</Words>
  <Application>Microsoft Office PowerPoint</Application>
  <PresentationFormat>화면 슬라이드 쇼(4:3)</PresentationFormat>
  <Paragraphs>108</Paragraphs>
  <Slides>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bluetower</vt:lpstr>
      <vt:lpstr>UF FACTS</vt:lpstr>
      <vt:lpstr>UF ELI Summer B Program</vt:lpstr>
      <vt:lpstr>UF ELI PROGRAM </vt:lpstr>
      <vt:lpstr>UF ELI PROGRAM </vt:lpstr>
      <vt:lpstr>UF ELI PROGRAM </vt:lpstr>
      <vt:lpstr>UF ELI PROGRAM </vt:lpstr>
      <vt:lpstr>UF ELI PROGRAM </vt:lpstr>
      <vt:lpstr>UF ELI PROGRAM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GGU</cp:lastModifiedBy>
  <cp:revision>70</cp:revision>
  <dcterms:created xsi:type="dcterms:W3CDTF">2016-05-11T13:43:47Z</dcterms:created>
  <dcterms:modified xsi:type="dcterms:W3CDTF">2016-05-31T14:10:28Z</dcterms:modified>
</cp:coreProperties>
</file>