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1"/>
  </p:notesMasterIdLst>
  <p:sldIdLst>
    <p:sldId id="274" r:id="rId3"/>
    <p:sldId id="275" r:id="rId4"/>
    <p:sldId id="276" r:id="rId5"/>
    <p:sldId id="277" r:id="rId6"/>
    <p:sldId id="318" r:id="rId7"/>
    <p:sldId id="278" r:id="rId8"/>
    <p:sldId id="293" r:id="rId9"/>
    <p:sldId id="294" r:id="rId10"/>
    <p:sldId id="320" r:id="rId11"/>
    <p:sldId id="295" r:id="rId12"/>
    <p:sldId id="305" r:id="rId13"/>
    <p:sldId id="297" r:id="rId14"/>
    <p:sldId id="313" r:id="rId15"/>
    <p:sldId id="314" r:id="rId16"/>
    <p:sldId id="315" r:id="rId17"/>
    <p:sldId id="316" r:id="rId18"/>
    <p:sldId id="317" r:id="rId19"/>
    <p:sldId id="30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Alex:Users:RChristensen:Dropbox:%20Documents2.0%20DB:psm:perry%20paarlberg%20coding:data.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ko-KR"/>
  <c:roundedCorners val="0"/>
  <mc:AlternateContent xmlns:mc="http://schemas.openxmlformats.org/markup-compatibility/2006">
    <mc:Choice xmlns:c14="http://schemas.microsoft.com/office/drawing/2007/8/2/chart" Requires="c14">
      <c14:style val="118"/>
    </mc:Choice>
    <mc:Fallback>
      <c:style val="18"/>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marker>
            <c:symbol val="none"/>
          </c:marker>
          <c:cat>
            <c:numRef>
              <c:f>Year!$F$3:$F$10</c:f>
              <c:numCache>
                <c:formatCode>General</c:formatCode>
                <c:ptCount val="8"/>
                <c:pt idx="0">
                  <c:v>2007</c:v>
                </c:pt>
                <c:pt idx="1">
                  <c:v>2008</c:v>
                </c:pt>
                <c:pt idx="2">
                  <c:v>2009</c:v>
                </c:pt>
                <c:pt idx="3">
                  <c:v>2010</c:v>
                </c:pt>
                <c:pt idx="4">
                  <c:v>2011</c:v>
                </c:pt>
                <c:pt idx="5">
                  <c:v>2012</c:v>
                </c:pt>
                <c:pt idx="6">
                  <c:v>2013</c:v>
                </c:pt>
                <c:pt idx="7">
                  <c:v>2014</c:v>
                </c:pt>
              </c:numCache>
            </c:numRef>
          </c:cat>
          <c:val>
            <c:numRef>
              <c:f>Year!$G$3:$G$10</c:f>
              <c:numCache>
                <c:formatCode>General</c:formatCode>
                <c:ptCount val="8"/>
                <c:pt idx="0">
                  <c:v>1</c:v>
                </c:pt>
                <c:pt idx="1">
                  <c:v>12</c:v>
                </c:pt>
                <c:pt idx="2">
                  <c:v>9</c:v>
                </c:pt>
                <c:pt idx="3">
                  <c:v>3</c:v>
                </c:pt>
                <c:pt idx="4">
                  <c:v>13</c:v>
                </c:pt>
                <c:pt idx="5">
                  <c:v>15</c:v>
                </c:pt>
                <c:pt idx="6">
                  <c:v>25</c:v>
                </c:pt>
                <c:pt idx="7">
                  <c:v>31</c:v>
                </c:pt>
              </c:numCache>
            </c:numRef>
          </c:val>
          <c:smooth val="0"/>
          <c:extLst xmlns:c16r2="http://schemas.microsoft.com/office/drawing/2015/06/chart">
            <c:ext xmlns:c16="http://schemas.microsoft.com/office/drawing/2014/chart" uri="{C3380CC4-5D6E-409C-BE32-E72D297353CC}">
              <c16:uniqueId val="{00000000-CA4C-4AB0-A8C9-7441925E8A69}"/>
            </c:ext>
          </c:extLst>
        </c:ser>
        <c:dLbls>
          <c:showLegendKey val="0"/>
          <c:showVal val="0"/>
          <c:showCatName val="0"/>
          <c:showSerName val="0"/>
          <c:showPercent val="0"/>
          <c:showBubbleSize val="0"/>
        </c:dLbls>
        <c:smooth val="0"/>
        <c:axId val="291455864"/>
        <c:axId val="291461352"/>
      </c:lineChart>
      <c:catAx>
        <c:axId val="291455864"/>
        <c:scaling>
          <c:orientation val="minMax"/>
        </c:scaling>
        <c:delete val="0"/>
        <c:axPos val="b"/>
        <c:numFmt formatCode="General" sourceLinked="1"/>
        <c:majorTickMark val="out"/>
        <c:minorTickMark val="none"/>
        <c:tickLblPos val="nextTo"/>
        <c:crossAx val="291461352"/>
        <c:crosses val="autoZero"/>
        <c:auto val="1"/>
        <c:lblAlgn val="ctr"/>
        <c:lblOffset val="100"/>
        <c:noMultiLvlLbl val="0"/>
      </c:catAx>
      <c:valAx>
        <c:axId val="291461352"/>
        <c:scaling>
          <c:orientation val="minMax"/>
        </c:scaling>
        <c:delete val="0"/>
        <c:axPos val="l"/>
        <c:majorGridlines/>
        <c:numFmt formatCode="General" sourceLinked="1"/>
        <c:majorTickMark val="out"/>
        <c:minorTickMark val="none"/>
        <c:tickLblPos val="nextTo"/>
        <c:crossAx val="291455864"/>
        <c:crosses val="autoZero"/>
        <c:crossBetween val="between"/>
      </c:valAx>
    </c:plotArea>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0FFA4E7-64C1-4B86-92BF-49223F03C3AC}" type="datetimeFigureOut">
              <a:rPr lang="en-US" smtClean="0"/>
              <a:t>10/31/2016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B9D96E-765A-4621-B05F-FB6AB76B3D70}" type="slidenum">
              <a:rPr lang="en-US" smtClean="0"/>
              <a:t>‹#›</a:t>
            </a:fld>
            <a:endParaRPr lang="en-US"/>
          </a:p>
        </p:txBody>
      </p:sp>
    </p:spTree>
    <p:extLst>
      <p:ext uri="{BB962C8B-B14F-4D97-AF65-F5344CB8AC3E}">
        <p14:creationId xmlns:p14="http://schemas.microsoft.com/office/powerpoint/2010/main" val="1437169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A66354-DD80-4204-BD47-79527D04DBAD}" type="slidenum">
              <a:rPr lang="en-US" altLang="en-US"/>
              <a:pPr/>
              <a:t>5</a:t>
            </a:fld>
            <a:endParaRPr lang="en-US" altLang="en-US"/>
          </a:p>
        </p:txBody>
      </p:sp>
      <p:sp>
        <p:nvSpPr>
          <p:cNvPr id="358402" name="Rectangle 2"/>
          <p:cNvSpPr>
            <a:spLocks noGrp="1" noRot="1" noChangeAspect="1" noChangeArrowheads="1" noTextEdit="1"/>
          </p:cNvSpPr>
          <p:nvPr>
            <p:ph type="sldImg"/>
          </p:nvPr>
        </p:nvSpPr>
        <p:spPr>
          <a:ln/>
        </p:spPr>
      </p:sp>
      <p:sp>
        <p:nvSpPr>
          <p:cNvPr id="358403"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055829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(Joe </a:t>
            </a:r>
            <a:r>
              <a:rPr lang="en-US" sz="1200" kern="1200" dirty="0" err="1" smtClean="0">
                <a:solidFill>
                  <a:schemeClr val="tx1"/>
                </a:solidFill>
                <a:effectLst/>
                <a:latin typeface="+mn-lt"/>
                <a:ea typeface="+mn-ea"/>
                <a:cs typeface="+mn-cs"/>
              </a:rPr>
              <a:t>Mazza</a:t>
            </a:r>
            <a:r>
              <a:rPr lang="en-US" sz="1200" kern="1200" dirty="0" smtClean="0">
                <a:solidFill>
                  <a:schemeClr val="tx1"/>
                </a:solidFill>
                <a:effectLst/>
                <a:latin typeface="+mn-lt"/>
                <a:ea typeface="+mn-ea"/>
                <a:cs typeface="+mn-cs"/>
              </a:rPr>
              <a:t>) I am a PhD student with Walden University and a soon-to-be retiring police lieutenant who heads the bureau of internal affairs. It has been my experience that many police officer candidates are being selected for hire who appear less interested in public service than the public would like. I see this as a problem that contributes to inefficiency and police misconduct in all its forms.  </a:t>
            </a:r>
          </a:p>
          <a:p>
            <a:endParaRPr lang="en-US" dirty="0"/>
          </a:p>
        </p:txBody>
      </p:sp>
      <p:sp>
        <p:nvSpPr>
          <p:cNvPr id="4" name="Slide Number Placeholder 3"/>
          <p:cNvSpPr>
            <a:spLocks noGrp="1"/>
          </p:cNvSpPr>
          <p:nvPr>
            <p:ph type="sldNum" sz="quarter" idx="10"/>
          </p:nvPr>
        </p:nvSpPr>
        <p:spPr/>
        <p:txBody>
          <a:bodyPr/>
          <a:lstStyle/>
          <a:p>
            <a:fld id="{E4B9D96E-765A-4621-B05F-FB6AB76B3D70}" type="slidenum">
              <a:rPr lang="en-US" smtClean="0"/>
              <a:t>12</a:t>
            </a:fld>
            <a:endParaRPr lang="en-US"/>
          </a:p>
        </p:txBody>
      </p:sp>
    </p:spTree>
    <p:extLst>
      <p:ext uri="{BB962C8B-B14F-4D97-AF65-F5344CB8AC3E}">
        <p14:creationId xmlns:p14="http://schemas.microsoft.com/office/powerpoint/2010/main" val="26027115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120" name="Rectangle 48"/>
          <p:cNvSpPr>
            <a:spLocks noChangeArrowheads="1"/>
          </p:cNvSpPr>
          <p:nvPr userDrawn="1"/>
        </p:nvSpPr>
        <p:spPr bwMode="auto">
          <a:xfrm>
            <a:off x="0" y="0"/>
            <a:ext cx="9144000" cy="5803900"/>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eaLnBrk="0" fontAlgn="base" hangingPunct="0">
              <a:spcBef>
                <a:spcPct val="0"/>
              </a:spcBef>
              <a:spcAft>
                <a:spcPct val="0"/>
              </a:spcAft>
            </a:pPr>
            <a:endParaRPr lang="en-US" sz="2400" i="1">
              <a:solidFill>
                <a:srgbClr val="000000"/>
              </a:solidFill>
            </a:endParaRPr>
          </a:p>
        </p:txBody>
      </p:sp>
      <p:sp>
        <p:nvSpPr>
          <p:cNvPr id="3075" name="Rectangle 3"/>
          <p:cNvSpPr>
            <a:spLocks noGrp="1" noChangeArrowheads="1"/>
          </p:cNvSpPr>
          <p:nvPr>
            <p:ph type="subTitle" idx="1"/>
          </p:nvPr>
        </p:nvSpPr>
        <p:spPr>
          <a:xfrm>
            <a:off x="457200" y="2433638"/>
            <a:ext cx="8226425" cy="508000"/>
          </a:xfrm>
        </p:spPr>
        <p:txBody>
          <a:bodyPr anchor="ctr"/>
          <a:lstStyle>
            <a:lvl1pPr marL="0" indent="0" algn="ctr">
              <a:buFontTx/>
              <a:buNone/>
              <a:defRPr>
                <a:solidFill>
                  <a:schemeClr val="bg1"/>
                </a:solidFill>
              </a:defRPr>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4316413"/>
            <a:ext cx="8226425" cy="457200"/>
          </a:xfrm>
        </p:spPr>
        <p:txBody>
          <a:bodyPr anchor="ctr"/>
          <a:lstStyle>
            <a:lvl1pPr algn="ctr">
              <a:defRPr sz="1400" i="1">
                <a:solidFill>
                  <a:schemeClr val="bg1"/>
                </a:solidFill>
              </a:defRPr>
            </a:lvl1pPr>
          </a:lstStyle>
          <a:p>
            <a:fld id="{5477FEE4-2E26-4988-86E3-A6FECC3F7080}" type="datetime4">
              <a:rPr lang="en-US" smtClean="0">
                <a:solidFill>
                  <a:srgbClr val="FFFFFF"/>
                </a:solidFill>
              </a:rPr>
              <a:t>October 31, 2016</a:t>
            </a:fld>
            <a:endParaRPr lang="en-US" sz="2000">
              <a:solidFill>
                <a:srgbClr val="FFFFFF"/>
              </a:solidFill>
            </a:endParaRPr>
          </a:p>
        </p:txBody>
      </p:sp>
      <p:sp>
        <p:nvSpPr>
          <p:cNvPr id="3091" name="Rectangle 19"/>
          <p:cNvSpPr>
            <a:spLocks noGrp="1" noChangeArrowheads="1"/>
          </p:cNvSpPr>
          <p:nvPr>
            <p:ph type="ctrTitle" sz="quarter"/>
          </p:nvPr>
        </p:nvSpPr>
        <p:spPr>
          <a:xfrm>
            <a:off x="455613" y="1676400"/>
            <a:ext cx="8226425" cy="776288"/>
          </a:xfrm>
        </p:spPr>
        <p:txBody>
          <a:bodyPr/>
          <a:lstStyle>
            <a:lvl1pPr algn="ctr">
              <a:defRPr sz="4200" b="0">
                <a:solidFill>
                  <a:schemeClr val="bg1"/>
                </a:solidFill>
              </a:defRPr>
            </a:lvl1pPr>
          </a:lstStyle>
          <a:p>
            <a:pPr lvl="0"/>
            <a:r>
              <a:rPr lang="en-US" noProof="0" smtClean="0"/>
              <a:t>Click to edit Master title style</a:t>
            </a:r>
          </a:p>
        </p:txBody>
      </p:sp>
      <p:sp>
        <p:nvSpPr>
          <p:cNvPr id="3096" name="Line 24"/>
          <p:cNvSpPr>
            <a:spLocks noChangeShapeType="1"/>
          </p:cNvSpPr>
          <p:nvPr/>
        </p:nvSpPr>
        <p:spPr bwMode="auto">
          <a:xfrm>
            <a:off x="685800" y="3198813"/>
            <a:ext cx="7769225" cy="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400" i="1">
              <a:solidFill>
                <a:srgbClr val="000000"/>
              </a:solidFill>
            </a:endParaRPr>
          </a:p>
        </p:txBody>
      </p:sp>
      <p:sp>
        <p:nvSpPr>
          <p:cNvPr id="3104" name="Rectangle 32"/>
          <p:cNvSpPr>
            <a:spLocks noChangeArrowheads="1"/>
          </p:cNvSpPr>
          <p:nvPr/>
        </p:nvSpPr>
        <p:spPr bwMode="auto">
          <a:xfrm>
            <a:off x="0" y="5748338"/>
            <a:ext cx="9150350" cy="76200"/>
          </a:xfrm>
          <a:prstGeom prst="rect">
            <a:avLst/>
          </a:prstGeom>
          <a:solidFill>
            <a:schemeClr val="tx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eaLnBrk="0" fontAlgn="base" hangingPunct="0">
              <a:spcBef>
                <a:spcPct val="0"/>
              </a:spcBef>
              <a:spcAft>
                <a:spcPct val="0"/>
              </a:spcAft>
            </a:pPr>
            <a:endParaRPr lang="en-US" sz="2400" i="1">
              <a:solidFill>
                <a:srgbClr val="000000"/>
              </a:solidFill>
            </a:endParaRPr>
          </a:p>
        </p:txBody>
      </p:sp>
      <p:pic>
        <p:nvPicPr>
          <p:cNvPr id="3118" name="Picture 46" descr="IUwide_psd"/>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630613" y="5978525"/>
            <a:ext cx="1905000" cy="623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4806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A9B05B4B-4143-4828-A688-F71FBFA0E5A2}" type="datetime4">
              <a:rPr lang="en-US" smtClean="0">
                <a:solidFill>
                  <a:srgbClr val="B0B2B4"/>
                </a:solidFill>
              </a:rPr>
              <a:t>October 31, 2016</a:t>
            </a:fld>
            <a:endParaRPr lang="en-US" sz="1400" i="1">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810537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A3BE5224-0259-4262-BE62-FC13BA072245}" type="datetime4">
              <a:rPr lang="en-US" smtClean="0">
                <a:solidFill>
                  <a:srgbClr val="B0B2B4"/>
                </a:solidFill>
              </a:rPr>
              <a:t>October 31, 2016</a:t>
            </a:fld>
            <a:endParaRPr lang="en-US" sz="1400" i="1">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1088913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25588" y="1981200"/>
            <a:ext cx="3478212"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56200" y="1981200"/>
            <a:ext cx="34798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005785BB-1BFF-4BD8-8AB5-7D50FA029EC2}" type="datetime4">
              <a:rPr lang="en-US" smtClean="0">
                <a:solidFill>
                  <a:srgbClr val="B0B2B4"/>
                </a:solidFill>
              </a:rPr>
              <a:t>October 31, 2016</a:t>
            </a:fld>
            <a:endParaRPr lang="en-US" sz="1400" i="1">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2940751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5E8051B3-0A25-4390-9EFB-AC0974E25BA0}" type="datetime4">
              <a:rPr lang="en-US" smtClean="0">
                <a:solidFill>
                  <a:srgbClr val="B0B2B4"/>
                </a:solidFill>
              </a:rPr>
              <a:t>October 31, 2016</a:t>
            </a:fld>
            <a:endParaRPr lang="en-US" sz="1400" i="1">
              <a:solidFill>
                <a:srgbClr val="000000"/>
              </a:solidFill>
            </a:endParaRPr>
          </a:p>
        </p:txBody>
      </p:sp>
      <p:sp>
        <p:nvSpPr>
          <p:cNvPr id="8" name="Footer Placeholder 7"/>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2110458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B5C5BFDD-5AF7-425B-BF37-BEB40CA26D2C}" type="datetime4">
              <a:rPr lang="en-US" smtClean="0">
                <a:solidFill>
                  <a:srgbClr val="B0B2B4"/>
                </a:solidFill>
              </a:rPr>
              <a:t>October 31, 2016</a:t>
            </a:fld>
            <a:endParaRPr lang="en-US" sz="1400" i="1">
              <a:solidFill>
                <a:srgbClr val="000000"/>
              </a:solidFill>
            </a:endParaRPr>
          </a:p>
        </p:txBody>
      </p:sp>
      <p:sp>
        <p:nvSpPr>
          <p:cNvPr id="4" name="Footer Placeholder 3"/>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603670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494F6387-23F2-464E-A405-29AFC7D567A2}" type="datetime4">
              <a:rPr lang="en-US" smtClean="0">
                <a:solidFill>
                  <a:srgbClr val="B0B2B4"/>
                </a:solidFill>
              </a:rPr>
              <a:t>October 31, 2016</a:t>
            </a:fld>
            <a:endParaRPr lang="en-US" sz="1400" i="1">
              <a:solidFill>
                <a:srgbClr val="000000"/>
              </a:solidFill>
            </a:endParaRPr>
          </a:p>
        </p:txBody>
      </p:sp>
      <p:sp>
        <p:nvSpPr>
          <p:cNvPr id="3" name="Footer Placeholder 2"/>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172406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1D6AA5D7-9C31-43CE-9D76-CCD7A20D1D19}" type="datetime4">
              <a:rPr lang="en-US" smtClean="0">
                <a:solidFill>
                  <a:srgbClr val="B0B2B4"/>
                </a:solidFill>
              </a:rPr>
              <a:t>October 31, 2016</a:t>
            </a:fld>
            <a:endParaRPr lang="en-US" sz="1400" i="1">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2854903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2C7D2292-CDF3-4309-A856-4DF0D88CFDE9}" type="datetime4">
              <a:rPr lang="en-US" smtClean="0">
                <a:solidFill>
                  <a:srgbClr val="B0B2B4"/>
                </a:solidFill>
              </a:rPr>
              <a:t>October 31, 2016</a:t>
            </a:fld>
            <a:endParaRPr lang="en-US" sz="1400" i="1">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3258007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F1C858C6-A3ED-4E2C-A7C4-E228D06BA0CA}" type="datetime4">
              <a:rPr lang="en-US" smtClean="0">
                <a:solidFill>
                  <a:srgbClr val="B0B2B4"/>
                </a:solidFill>
              </a:rPr>
              <a:t>October 31, 2016</a:t>
            </a:fld>
            <a:endParaRPr lang="en-US" sz="1400" i="1">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3130425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949325"/>
            <a:ext cx="1778000" cy="5070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24000" y="949325"/>
            <a:ext cx="5181600" cy="5070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B427D355-6BD1-4A75-AFCB-1FE900A3C6EB}" type="datetime4">
              <a:rPr lang="en-US" smtClean="0">
                <a:solidFill>
                  <a:srgbClr val="B0B2B4"/>
                </a:solidFill>
              </a:rPr>
              <a:t>October 31, 2016</a:t>
            </a:fld>
            <a:endParaRPr lang="en-US" sz="1400" i="1">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smtClean="0">
                <a:solidFill>
                  <a:srgbClr val="B0B2B4"/>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6012419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124" name="Rectangle 52"/>
          <p:cNvSpPr>
            <a:spLocks noChangeArrowheads="1"/>
          </p:cNvSpPr>
          <p:nvPr/>
        </p:nvSpPr>
        <p:spPr bwMode="auto">
          <a:xfrm>
            <a:off x="0" y="0"/>
            <a:ext cx="9144000" cy="4648200"/>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eaLnBrk="0" fontAlgn="base" hangingPunct="0">
              <a:spcBef>
                <a:spcPct val="0"/>
              </a:spcBef>
              <a:spcAft>
                <a:spcPct val="0"/>
              </a:spcAft>
            </a:pPr>
            <a:endParaRPr lang="en-US" sz="2400" i="1">
              <a:solidFill>
                <a:srgbClr val="000000"/>
              </a:solidFill>
            </a:endParaRPr>
          </a:p>
        </p:txBody>
      </p:sp>
      <p:sp>
        <p:nvSpPr>
          <p:cNvPr id="3075" name="Rectangle 3"/>
          <p:cNvSpPr>
            <a:spLocks noGrp="1" noChangeArrowheads="1"/>
          </p:cNvSpPr>
          <p:nvPr>
            <p:ph type="subTitle" idx="1"/>
          </p:nvPr>
        </p:nvSpPr>
        <p:spPr>
          <a:xfrm>
            <a:off x="457200" y="1763713"/>
            <a:ext cx="8226425" cy="508000"/>
          </a:xfrm>
        </p:spPr>
        <p:txBody>
          <a:bodyPr anchor="ctr"/>
          <a:lstStyle>
            <a:lvl1pPr marL="0" indent="0" algn="ctr">
              <a:buFontTx/>
              <a:buNone/>
              <a:defRPr>
                <a:solidFill>
                  <a:schemeClr val="bg1"/>
                </a:solidFill>
              </a:defRPr>
            </a:lvl1pPr>
          </a:lstStyle>
          <a:p>
            <a:pPr lvl="0"/>
            <a:r>
              <a:rPr lang="en-US" noProof="0" smtClean="0"/>
              <a:t>Click to edit Master subtitle style</a:t>
            </a:r>
          </a:p>
        </p:txBody>
      </p:sp>
      <p:sp>
        <p:nvSpPr>
          <p:cNvPr id="3091" name="Rectangle 19"/>
          <p:cNvSpPr>
            <a:spLocks noGrp="1" noChangeArrowheads="1"/>
          </p:cNvSpPr>
          <p:nvPr>
            <p:ph type="ctrTitle" sz="quarter"/>
          </p:nvPr>
        </p:nvSpPr>
        <p:spPr>
          <a:xfrm>
            <a:off x="455613" y="1014413"/>
            <a:ext cx="8226425" cy="776287"/>
          </a:xfrm>
        </p:spPr>
        <p:txBody>
          <a:bodyPr/>
          <a:lstStyle>
            <a:lvl1pPr algn="ctr">
              <a:defRPr sz="4200" b="0">
                <a:solidFill>
                  <a:schemeClr val="bg1"/>
                </a:solidFill>
              </a:defRPr>
            </a:lvl1pPr>
          </a:lstStyle>
          <a:p>
            <a:pPr lvl="0"/>
            <a:r>
              <a:rPr lang="en-US" noProof="0" smtClean="0"/>
              <a:t>Click to edit Master title style</a:t>
            </a:r>
          </a:p>
        </p:txBody>
      </p:sp>
      <p:sp>
        <p:nvSpPr>
          <p:cNvPr id="3096" name="Line 24"/>
          <p:cNvSpPr>
            <a:spLocks noChangeShapeType="1"/>
          </p:cNvSpPr>
          <p:nvPr/>
        </p:nvSpPr>
        <p:spPr bwMode="auto">
          <a:xfrm>
            <a:off x="2106613" y="2551113"/>
            <a:ext cx="4903787" cy="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400" i="1">
              <a:solidFill>
                <a:srgbClr val="000000"/>
              </a:solidFill>
            </a:endParaRPr>
          </a:p>
        </p:txBody>
      </p:sp>
      <p:sp>
        <p:nvSpPr>
          <p:cNvPr id="3125" name="Line 53"/>
          <p:cNvSpPr>
            <a:spLocks noChangeShapeType="1"/>
          </p:cNvSpPr>
          <p:nvPr/>
        </p:nvSpPr>
        <p:spPr bwMode="auto">
          <a:xfrm>
            <a:off x="0" y="4648200"/>
            <a:ext cx="9144000" cy="0"/>
          </a:xfrm>
          <a:prstGeom prst="line">
            <a:avLst/>
          </a:prstGeom>
          <a:noFill/>
          <a:ln w="476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400" i="1">
              <a:solidFill>
                <a:srgbClr val="000000"/>
              </a:solidFill>
            </a:endParaRPr>
          </a:p>
        </p:txBody>
      </p:sp>
    </p:spTree>
    <p:extLst>
      <p:ext uri="{BB962C8B-B14F-4D97-AF65-F5344CB8AC3E}">
        <p14:creationId xmlns:p14="http://schemas.microsoft.com/office/powerpoint/2010/main" val="20196987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1421B4EB-415D-4AA1-8C87-4FA78DF039CE}" type="datetime4">
              <a:rPr lang="en-US" smtClean="0">
                <a:solidFill>
                  <a:srgbClr val="000000"/>
                </a:solidFill>
              </a:rPr>
              <a:t>October 31, 2016</a:t>
            </a:fld>
            <a:endParaRPr lang="en-US" sz="1400" i="1">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2588057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59CF5F4-C2A4-4B5C-A0A5-88CF905F5A26}" type="datetime4">
              <a:rPr lang="en-US" smtClean="0">
                <a:solidFill>
                  <a:srgbClr val="000000"/>
                </a:solidFill>
              </a:rPr>
              <a:t>October 31, 2016</a:t>
            </a:fld>
            <a:endParaRPr lang="en-US" sz="1400" i="1">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1983038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5588" y="1852613"/>
            <a:ext cx="3478212"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56200" y="1852613"/>
            <a:ext cx="3479800" cy="403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D74C888F-EDD1-4F7A-B330-C1B9D430807D}" type="datetime4">
              <a:rPr lang="en-US" smtClean="0">
                <a:solidFill>
                  <a:srgbClr val="000000"/>
                </a:solidFill>
              </a:rPr>
              <a:t>October 31, 2016</a:t>
            </a:fld>
            <a:endParaRPr lang="en-US" sz="1400" i="1">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1659051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65CCDB8D-BB9D-4C10-BC08-CEB48493019B}" type="datetime4">
              <a:rPr lang="en-US" smtClean="0">
                <a:solidFill>
                  <a:srgbClr val="000000"/>
                </a:solidFill>
              </a:rPr>
              <a:t>October 31, 2016</a:t>
            </a:fld>
            <a:endParaRPr lang="en-US" sz="1400" i="1">
              <a:solidFill>
                <a:srgbClr val="000000"/>
              </a:solidFill>
            </a:endParaRPr>
          </a:p>
        </p:txBody>
      </p:sp>
      <p:sp>
        <p:nvSpPr>
          <p:cNvPr id="8" name="Footer Placeholder 7"/>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35133226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564EE214-5951-48EC-962B-D95893A13CBB}" type="datetime4">
              <a:rPr lang="en-US" smtClean="0">
                <a:solidFill>
                  <a:srgbClr val="000000"/>
                </a:solidFill>
              </a:rPr>
              <a:t>October 31, 2016</a:t>
            </a:fld>
            <a:endParaRPr lang="en-US" sz="1400" i="1">
              <a:solidFill>
                <a:srgbClr val="000000"/>
              </a:solidFill>
            </a:endParaRPr>
          </a:p>
        </p:txBody>
      </p:sp>
      <p:sp>
        <p:nvSpPr>
          <p:cNvPr id="4" name="Footer Placeholder 3"/>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21519016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38B6ABD9-7480-435E-9E3A-7A71CB09FD59}" type="datetime4">
              <a:rPr lang="en-US" smtClean="0">
                <a:solidFill>
                  <a:srgbClr val="000000"/>
                </a:solidFill>
              </a:rPr>
              <a:t>October 31, 2016</a:t>
            </a:fld>
            <a:endParaRPr lang="en-US" sz="1400" i="1">
              <a:solidFill>
                <a:srgbClr val="000000"/>
              </a:solidFill>
            </a:endParaRPr>
          </a:p>
        </p:txBody>
      </p:sp>
      <p:sp>
        <p:nvSpPr>
          <p:cNvPr id="3" name="Footer Placeholder 2"/>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39689035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4AC56FA-0D54-4C74-AA00-A4DE126A6098}" type="datetime4">
              <a:rPr lang="en-US" smtClean="0">
                <a:solidFill>
                  <a:srgbClr val="000000"/>
                </a:solidFill>
              </a:rPr>
              <a:t>October 31, 2016</a:t>
            </a:fld>
            <a:endParaRPr lang="en-US" sz="1400" i="1">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31037239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2188285C-C250-4192-9D67-9B168AE86753}" type="datetime4">
              <a:rPr lang="en-US" smtClean="0">
                <a:solidFill>
                  <a:srgbClr val="000000"/>
                </a:solidFill>
              </a:rPr>
              <a:t>October 31, 2016</a:t>
            </a:fld>
            <a:endParaRPr lang="en-US" sz="1400" i="1">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24786759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A3F737E7-D8F0-44AD-84CB-D8E369F51DF5}" type="datetime4">
              <a:rPr lang="en-US" smtClean="0">
                <a:solidFill>
                  <a:srgbClr val="000000"/>
                </a:solidFill>
              </a:rPr>
              <a:t>October 31, 2016</a:t>
            </a:fld>
            <a:endParaRPr lang="en-US" sz="1400" i="1">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2926795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811213"/>
            <a:ext cx="1778000" cy="5080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0" y="811213"/>
            <a:ext cx="5181600" cy="5080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1CDD6189-1DF5-4D9F-865F-8FBB9861FB4A}" type="datetime4">
              <a:rPr lang="en-US" smtClean="0">
                <a:solidFill>
                  <a:srgbClr val="000000"/>
                </a:solidFill>
              </a:rPr>
              <a:t>October 31, 2016</a:t>
            </a:fld>
            <a:endParaRPr lang="en-US" sz="1400" i="1">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en-US">
                <a:solidFill>
                  <a:srgbClr val="000000"/>
                </a:solidFill>
              </a:rPr>
              <a:t>Customize header: View menu/Header and Footer</a:t>
            </a:r>
            <a:endParaRPr lang="en-US" sz="1400" i="1">
              <a:solidFill>
                <a:srgbClr val="000000"/>
              </a:solidFill>
            </a:endParaRPr>
          </a:p>
        </p:txBody>
      </p:sp>
    </p:spTree>
    <p:extLst>
      <p:ext uri="{BB962C8B-B14F-4D97-AF65-F5344CB8AC3E}">
        <p14:creationId xmlns:p14="http://schemas.microsoft.com/office/powerpoint/2010/main" val="1716427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524000" y="949325"/>
            <a:ext cx="7110413"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525588" y="1981200"/>
            <a:ext cx="7110412" cy="403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5" name="Rectangle 11"/>
          <p:cNvSpPr>
            <a:spLocks noChangeArrowheads="1"/>
          </p:cNvSpPr>
          <p:nvPr userDrawn="1"/>
        </p:nvSpPr>
        <p:spPr bwMode="auto">
          <a:xfrm>
            <a:off x="0" y="6781800"/>
            <a:ext cx="9150350" cy="82550"/>
          </a:xfrm>
          <a:prstGeom prst="rect">
            <a:avLst/>
          </a:prstGeom>
          <a:solidFill>
            <a:schemeClr val="tx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eaLnBrk="0" fontAlgn="base" hangingPunct="0">
              <a:spcBef>
                <a:spcPct val="0"/>
              </a:spcBef>
              <a:spcAft>
                <a:spcPct val="0"/>
              </a:spcAft>
            </a:pPr>
            <a:endParaRPr lang="en-US" sz="2400" i="1">
              <a:solidFill>
                <a:srgbClr val="000000"/>
              </a:solidFill>
            </a:endParaRPr>
          </a:p>
        </p:txBody>
      </p:sp>
      <p:sp>
        <p:nvSpPr>
          <p:cNvPr id="1042" name="Rectangle 18"/>
          <p:cNvSpPr>
            <a:spLocks noGrp="1" noChangeArrowheads="1"/>
          </p:cNvSpPr>
          <p:nvPr>
            <p:ph type="dt" sz="half" idx="2"/>
          </p:nvPr>
        </p:nvSpPr>
        <p:spPr bwMode="auto">
          <a:xfrm>
            <a:off x="7315200" y="6248400"/>
            <a:ext cx="1600200" cy="30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i="0">
                <a:solidFill>
                  <a:schemeClr val="bg2"/>
                </a:solidFill>
              </a:defRPr>
            </a:lvl1pPr>
          </a:lstStyle>
          <a:p>
            <a:pPr eaLnBrk="0" fontAlgn="base" hangingPunct="0">
              <a:spcBef>
                <a:spcPct val="0"/>
              </a:spcBef>
              <a:spcAft>
                <a:spcPct val="0"/>
              </a:spcAft>
            </a:pPr>
            <a:fld id="{6FC53531-4B93-473A-BB23-1D1ED3E08BEC}" type="datetime4">
              <a:rPr lang="en-US" smtClean="0">
                <a:solidFill>
                  <a:srgbClr val="B0B2B4"/>
                </a:solidFill>
              </a:rPr>
              <a:t>October 31, 2016</a:t>
            </a:fld>
            <a:endParaRPr lang="en-US" sz="1400" i="1">
              <a:solidFill>
                <a:srgbClr val="000000"/>
              </a:solidFill>
            </a:endParaRPr>
          </a:p>
        </p:txBody>
      </p:sp>
      <p:sp>
        <p:nvSpPr>
          <p:cNvPr id="1043" name="Rectangle 19"/>
          <p:cNvSpPr>
            <a:spLocks noGrp="1" noChangeArrowheads="1"/>
          </p:cNvSpPr>
          <p:nvPr>
            <p:ph type="ftr" sz="quarter" idx="3"/>
          </p:nvPr>
        </p:nvSpPr>
        <p:spPr bwMode="auto">
          <a:xfrm>
            <a:off x="228600" y="6248400"/>
            <a:ext cx="4953000" cy="30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i="0">
                <a:solidFill>
                  <a:schemeClr val="bg2"/>
                </a:solidFill>
              </a:defRPr>
            </a:lvl1pPr>
          </a:lstStyle>
          <a:p>
            <a:pPr eaLnBrk="0" fontAlgn="base" hangingPunct="0">
              <a:spcBef>
                <a:spcPct val="0"/>
              </a:spcBef>
              <a:spcAft>
                <a:spcPct val="0"/>
              </a:spcAft>
            </a:pPr>
            <a:r>
              <a:rPr lang="en-US" smtClean="0">
                <a:solidFill>
                  <a:srgbClr val="B0B2B4"/>
                </a:solidFill>
              </a:rPr>
              <a:t>Customize header: View menu/Header and Footer</a:t>
            </a:r>
            <a:endParaRPr lang="en-US" sz="1400" i="1">
              <a:solidFill>
                <a:srgbClr val="000000"/>
              </a:solidFill>
            </a:endParaRPr>
          </a:p>
        </p:txBody>
      </p:sp>
      <p:sp>
        <p:nvSpPr>
          <p:cNvPr id="1053" name="Rectangle 29"/>
          <p:cNvSpPr>
            <a:spLocks noChangeArrowheads="1"/>
          </p:cNvSpPr>
          <p:nvPr userDrawn="1"/>
        </p:nvSpPr>
        <p:spPr bwMode="auto">
          <a:xfrm>
            <a:off x="0" y="0"/>
            <a:ext cx="9150350" cy="804863"/>
          </a:xfrm>
          <a:prstGeom prst="rect">
            <a:avLst/>
          </a:prstGeom>
          <a:solidFill>
            <a:srgbClr val="7D110C"/>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eaLnBrk="0" fontAlgn="base" hangingPunct="0">
              <a:spcBef>
                <a:spcPct val="0"/>
              </a:spcBef>
              <a:spcAft>
                <a:spcPct val="0"/>
              </a:spcAft>
            </a:pPr>
            <a:endParaRPr lang="en-US" sz="2400" i="1">
              <a:solidFill>
                <a:srgbClr val="000000"/>
              </a:solidFill>
            </a:endParaRPr>
          </a:p>
        </p:txBody>
      </p:sp>
      <p:pic>
        <p:nvPicPr>
          <p:cNvPr id="1057" name="Picture 33" descr="iuwide_psd_wh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732213" y="138113"/>
            <a:ext cx="1676400" cy="547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2613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fontAlgn="base">
        <a:spcBef>
          <a:spcPct val="0"/>
        </a:spcBef>
        <a:spcAft>
          <a:spcPct val="0"/>
        </a:spcAft>
        <a:defRPr sz="3400" b="1">
          <a:solidFill>
            <a:schemeClr val="accent1"/>
          </a:solidFill>
          <a:latin typeface="+mj-lt"/>
          <a:ea typeface="+mj-ea"/>
          <a:cs typeface="+mj-cs"/>
        </a:defRPr>
      </a:lvl1pPr>
      <a:lvl2pPr algn="l" rtl="0" fontAlgn="base">
        <a:spcBef>
          <a:spcPct val="0"/>
        </a:spcBef>
        <a:spcAft>
          <a:spcPct val="0"/>
        </a:spcAft>
        <a:defRPr sz="3400" b="1">
          <a:solidFill>
            <a:schemeClr val="accent1"/>
          </a:solidFill>
          <a:latin typeface="Arial" charset="0"/>
          <a:ea typeface="ＭＳ Ｐゴシック" pitchFamily="1" charset="-128"/>
        </a:defRPr>
      </a:lvl2pPr>
      <a:lvl3pPr algn="l" rtl="0" fontAlgn="base">
        <a:spcBef>
          <a:spcPct val="0"/>
        </a:spcBef>
        <a:spcAft>
          <a:spcPct val="0"/>
        </a:spcAft>
        <a:defRPr sz="3400" b="1">
          <a:solidFill>
            <a:schemeClr val="accent1"/>
          </a:solidFill>
          <a:latin typeface="Arial" charset="0"/>
          <a:ea typeface="ＭＳ Ｐゴシック" pitchFamily="1" charset="-128"/>
        </a:defRPr>
      </a:lvl3pPr>
      <a:lvl4pPr algn="l" rtl="0" fontAlgn="base">
        <a:spcBef>
          <a:spcPct val="0"/>
        </a:spcBef>
        <a:spcAft>
          <a:spcPct val="0"/>
        </a:spcAft>
        <a:defRPr sz="3400" b="1">
          <a:solidFill>
            <a:schemeClr val="accent1"/>
          </a:solidFill>
          <a:latin typeface="Arial" charset="0"/>
          <a:ea typeface="ＭＳ Ｐゴシック" pitchFamily="1" charset="-128"/>
        </a:defRPr>
      </a:lvl4pPr>
      <a:lvl5pPr algn="l" rtl="0" fontAlgn="base">
        <a:spcBef>
          <a:spcPct val="0"/>
        </a:spcBef>
        <a:spcAft>
          <a:spcPct val="0"/>
        </a:spcAft>
        <a:defRPr sz="3400" b="1">
          <a:solidFill>
            <a:schemeClr val="accent1"/>
          </a:solidFill>
          <a:latin typeface="Arial" charset="0"/>
          <a:ea typeface="ＭＳ Ｐゴシック" pitchFamily="1" charset="-128"/>
        </a:defRPr>
      </a:lvl5pPr>
      <a:lvl6pPr marL="457200" algn="l" rtl="0" fontAlgn="base">
        <a:spcBef>
          <a:spcPct val="0"/>
        </a:spcBef>
        <a:spcAft>
          <a:spcPct val="0"/>
        </a:spcAft>
        <a:defRPr sz="3400" b="1">
          <a:solidFill>
            <a:schemeClr val="accent1"/>
          </a:solidFill>
          <a:latin typeface="Arial" charset="0"/>
          <a:ea typeface="ＭＳ Ｐゴシック" pitchFamily="1" charset="-128"/>
        </a:defRPr>
      </a:lvl6pPr>
      <a:lvl7pPr marL="914400" algn="l" rtl="0" fontAlgn="base">
        <a:spcBef>
          <a:spcPct val="0"/>
        </a:spcBef>
        <a:spcAft>
          <a:spcPct val="0"/>
        </a:spcAft>
        <a:defRPr sz="3400" b="1">
          <a:solidFill>
            <a:schemeClr val="accent1"/>
          </a:solidFill>
          <a:latin typeface="Arial" charset="0"/>
          <a:ea typeface="ＭＳ Ｐゴシック" pitchFamily="1" charset="-128"/>
        </a:defRPr>
      </a:lvl7pPr>
      <a:lvl8pPr marL="1371600" algn="l" rtl="0" fontAlgn="base">
        <a:spcBef>
          <a:spcPct val="0"/>
        </a:spcBef>
        <a:spcAft>
          <a:spcPct val="0"/>
        </a:spcAft>
        <a:defRPr sz="3400" b="1">
          <a:solidFill>
            <a:schemeClr val="accent1"/>
          </a:solidFill>
          <a:latin typeface="Arial" charset="0"/>
          <a:ea typeface="ＭＳ Ｐゴシック" pitchFamily="1" charset="-128"/>
        </a:defRPr>
      </a:lvl8pPr>
      <a:lvl9pPr marL="1828800" algn="l" rtl="0" fontAlgn="base">
        <a:spcBef>
          <a:spcPct val="0"/>
        </a:spcBef>
        <a:spcAft>
          <a:spcPct val="0"/>
        </a:spcAft>
        <a:defRPr sz="3400" b="1">
          <a:solidFill>
            <a:schemeClr val="accent1"/>
          </a:solidFill>
          <a:latin typeface="Arial" charset="0"/>
          <a:ea typeface="ＭＳ Ｐゴシック" pitchFamily="1" charset="-128"/>
        </a:defRPr>
      </a:lvl9pPr>
    </p:titleStyle>
    <p:bodyStyle>
      <a:lvl1pPr marL="342900" indent="-342900" algn="l" rtl="0" fontAlgn="base">
        <a:spcBef>
          <a:spcPct val="20000"/>
        </a:spcBef>
        <a:spcAft>
          <a:spcPct val="0"/>
        </a:spcAft>
        <a:buChar char="•"/>
        <a:defRPr sz="2800">
          <a:solidFill>
            <a:schemeClr val="tx1"/>
          </a:solidFill>
          <a:latin typeface="+mn-lt"/>
          <a:ea typeface="+mn-ea"/>
          <a:cs typeface="+mn-cs"/>
        </a:defRPr>
      </a:lvl1pPr>
      <a:lvl2pPr marL="742950" indent="-285750" algn="l" rtl="0" fontAlgn="base">
        <a:spcBef>
          <a:spcPct val="20000"/>
        </a:spcBef>
        <a:spcAft>
          <a:spcPct val="0"/>
        </a:spcAft>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3" name="Rectangle 39"/>
          <p:cNvSpPr>
            <a:spLocks noChangeArrowheads="1"/>
          </p:cNvSpPr>
          <p:nvPr/>
        </p:nvSpPr>
        <p:spPr bwMode="auto">
          <a:xfrm>
            <a:off x="0" y="6172200"/>
            <a:ext cx="9144000" cy="685800"/>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eaLnBrk="0" fontAlgn="base" hangingPunct="0">
              <a:spcBef>
                <a:spcPct val="0"/>
              </a:spcBef>
              <a:spcAft>
                <a:spcPct val="0"/>
              </a:spcAft>
            </a:pPr>
            <a:endParaRPr lang="en-US" sz="2400" i="1">
              <a:solidFill>
                <a:srgbClr val="000000"/>
              </a:solidFill>
            </a:endParaRPr>
          </a:p>
        </p:txBody>
      </p:sp>
      <p:sp>
        <p:nvSpPr>
          <p:cNvPr id="1026" name="Rectangle 2"/>
          <p:cNvSpPr>
            <a:spLocks noGrp="1" noChangeArrowheads="1"/>
          </p:cNvSpPr>
          <p:nvPr>
            <p:ph type="title"/>
          </p:nvPr>
        </p:nvSpPr>
        <p:spPr bwMode="auto">
          <a:xfrm>
            <a:off x="1524000" y="811213"/>
            <a:ext cx="7110413"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525588" y="1852613"/>
            <a:ext cx="7110412" cy="403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2" name="Rectangle 18"/>
          <p:cNvSpPr>
            <a:spLocks noGrp="1" noChangeArrowheads="1"/>
          </p:cNvSpPr>
          <p:nvPr>
            <p:ph type="dt" sz="half" idx="2"/>
          </p:nvPr>
        </p:nvSpPr>
        <p:spPr bwMode="auto">
          <a:xfrm>
            <a:off x="7315200" y="152400"/>
            <a:ext cx="1600200" cy="30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i="0"/>
            </a:lvl1pPr>
          </a:lstStyle>
          <a:p>
            <a:pPr eaLnBrk="0" fontAlgn="base" hangingPunct="0">
              <a:spcBef>
                <a:spcPct val="0"/>
              </a:spcBef>
              <a:spcAft>
                <a:spcPct val="0"/>
              </a:spcAft>
            </a:pPr>
            <a:fld id="{57AD8CAF-A787-4815-AD6A-12E1422B3A20}" type="datetime4">
              <a:rPr lang="en-US" smtClean="0">
                <a:solidFill>
                  <a:srgbClr val="000000"/>
                </a:solidFill>
              </a:rPr>
              <a:t>October 31, 2016</a:t>
            </a:fld>
            <a:endParaRPr lang="en-US" sz="1400" i="1">
              <a:solidFill>
                <a:srgbClr val="000000"/>
              </a:solidFill>
            </a:endParaRPr>
          </a:p>
        </p:txBody>
      </p:sp>
      <p:sp>
        <p:nvSpPr>
          <p:cNvPr id="1043" name="Rectangle 19"/>
          <p:cNvSpPr>
            <a:spLocks noGrp="1" noChangeArrowheads="1"/>
          </p:cNvSpPr>
          <p:nvPr>
            <p:ph type="ftr" sz="quarter" idx="3"/>
          </p:nvPr>
        </p:nvSpPr>
        <p:spPr bwMode="auto">
          <a:xfrm>
            <a:off x="228600" y="152400"/>
            <a:ext cx="4953000" cy="30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i="0"/>
            </a:lvl1pPr>
          </a:lstStyle>
          <a:p>
            <a:pPr eaLnBrk="0" fontAlgn="base" hangingPunct="0">
              <a:spcBef>
                <a:spcPct val="0"/>
              </a:spcBef>
              <a:spcAft>
                <a:spcPct val="0"/>
              </a:spcAft>
            </a:pPr>
            <a:r>
              <a:rPr lang="en-US">
                <a:solidFill>
                  <a:srgbClr val="000000"/>
                </a:solidFill>
              </a:rPr>
              <a:t>Customize header: View menu/Header and Footer</a:t>
            </a:r>
            <a:endParaRPr lang="en-US" sz="1400" i="1">
              <a:solidFill>
                <a:srgbClr val="000000"/>
              </a:solidFill>
            </a:endParaRPr>
          </a:p>
        </p:txBody>
      </p:sp>
      <p:sp>
        <p:nvSpPr>
          <p:cNvPr id="1060" name="Line 36"/>
          <p:cNvSpPr>
            <a:spLocks noChangeShapeType="1"/>
          </p:cNvSpPr>
          <p:nvPr/>
        </p:nvSpPr>
        <p:spPr bwMode="auto">
          <a:xfrm>
            <a:off x="0" y="442913"/>
            <a:ext cx="9144000" cy="0"/>
          </a:xfrm>
          <a:prstGeom prst="line">
            <a:avLst/>
          </a:prstGeom>
          <a:noFill/>
          <a:ln w="9525">
            <a:solidFill>
              <a:schemeClr val="bg2"/>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400" i="1">
              <a:solidFill>
                <a:srgbClr val="000000"/>
              </a:solidFill>
            </a:endParaRPr>
          </a:p>
        </p:txBody>
      </p:sp>
      <p:sp>
        <p:nvSpPr>
          <p:cNvPr id="1061" name="Line 37"/>
          <p:cNvSpPr>
            <a:spLocks noChangeShapeType="1"/>
          </p:cNvSpPr>
          <p:nvPr/>
        </p:nvSpPr>
        <p:spPr bwMode="auto">
          <a:xfrm>
            <a:off x="0" y="6156325"/>
            <a:ext cx="9144000" cy="0"/>
          </a:xfrm>
          <a:prstGeom prst="line">
            <a:avLst/>
          </a:prstGeom>
          <a:noFill/>
          <a:ln w="476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400" i="1">
              <a:solidFill>
                <a:srgbClr val="000000"/>
              </a:solidFill>
            </a:endParaRPr>
          </a:p>
        </p:txBody>
      </p:sp>
      <p:pic>
        <p:nvPicPr>
          <p:cNvPr id="1064" name="Picture 40" descr="iu_h_wh"/>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381000" y="6324600"/>
            <a:ext cx="2209800" cy="36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5675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rtl="0" fontAlgn="base">
        <a:spcBef>
          <a:spcPct val="0"/>
        </a:spcBef>
        <a:spcAft>
          <a:spcPct val="0"/>
        </a:spcAft>
        <a:defRPr sz="3400" b="1">
          <a:solidFill>
            <a:schemeClr val="accent1"/>
          </a:solidFill>
          <a:latin typeface="+mj-lt"/>
          <a:ea typeface="+mj-ea"/>
          <a:cs typeface="+mj-cs"/>
        </a:defRPr>
      </a:lvl1pPr>
      <a:lvl2pPr algn="l" rtl="0" fontAlgn="base">
        <a:spcBef>
          <a:spcPct val="0"/>
        </a:spcBef>
        <a:spcAft>
          <a:spcPct val="0"/>
        </a:spcAft>
        <a:defRPr sz="3400" b="1">
          <a:solidFill>
            <a:schemeClr val="accent1"/>
          </a:solidFill>
          <a:latin typeface="Arial" charset="0"/>
          <a:ea typeface="ＭＳ Ｐゴシック" pitchFamily="1" charset="-128"/>
        </a:defRPr>
      </a:lvl2pPr>
      <a:lvl3pPr algn="l" rtl="0" fontAlgn="base">
        <a:spcBef>
          <a:spcPct val="0"/>
        </a:spcBef>
        <a:spcAft>
          <a:spcPct val="0"/>
        </a:spcAft>
        <a:defRPr sz="3400" b="1">
          <a:solidFill>
            <a:schemeClr val="accent1"/>
          </a:solidFill>
          <a:latin typeface="Arial" charset="0"/>
          <a:ea typeface="ＭＳ Ｐゴシック" pitchFamily="1" charset="-128"/>
        </a:defRPr>
      </a:lvl3pPr>
      <a:lvl4pPr algn="l" rtl="0" fontAlgn="base">
        <a:spcBef>
          <a:spcPct val="0"/>
        </a:spcBef>
        <a:spcAft>
          <a:spcPct val="0"/>
        </a:spcAft>
        <a:defRPr sz="3400" b="1">
          <a:solidFill>
            <a:schemeClr val="accent1"/>
          </a:solidFill>
          <a:latin typeface="Arial" charset="0"/>
          <a:ea typeface="ＭＳ Ｐゴシック" pitchFamily="1" charset="-128"/>
        </a:defRPr>
      </a:lvl4pPr>
      <a:lvl5pPr algn="l" rtl="0" fontAlgn="base">
        <a:spcBef>
          <a:spcPct val="0"/>
        </a:spcBef>
        <a:spcAft>
          <a:spcPct val="0"/>
        </a:spcAft>
        <a:defRPr sz="3400" b="1">
          <a:solidFill>
            <a:schemeClr val="accent1"/>
          </a:solidFill>
          <a:latin typeface="Arial" charset="0"/>
          <a:ea typeface="ＭＳ Ｐゴシック" pitchFamily="1" charset="-128"/>
        </a:defRPr>
      </a:lvl5pPr>
      <a:lvl6pPr marL="457200" algn="l" rtl="0" fontAlgn="base">
        <a:spcBef>
          <a:spcPct val="0"/>
        </a:spcBef>
        <a:spcAft>
          <a:spcPct val="0"/>
        </a:spcAft>
        <a:defRPr sz="3400" b="1">
          <a:solidFill>
            <a:schemeClr val="accent1"/>
          </a:solidFill>
          <a:latin typeface="Arial" charset="0"/>
          <a:ea typeface="ＭＳ Ｐゴシック" pitchFamily="1" charset="-128"/>
        </a:defRPr>
      </a:lvl6pPr>
      <a:lvl7pPr marL="914400" algn="l" rtl="0" fontAlgn="base">
        <a:spcBef>
          <a:spcPct val="0"/>
        </a:spcBef>
        <a:spcAft>
          <a:spcPct val="0"/>
        </a:spcAft>
        <a:defRPr sz="3400" b="1">
          <a:solidFill>
            <a:schemeClr val="accent1"/>
          </a:solidFill>
          <a:latin typeface="Arial" charset="0"/>
          <a:ea typeface="ＭＳ Ｐゴシック" pitchFamily="1" charset="-128"/>
        </a:defRPr>
      </a:lvl7pPr>
      <a:lvl8pPr marL="1371600" algn="l" rtl="0" fontAlgn="base">
        <a:spcBef>
          <a:spcPct val="0"/>
        </a:spcBef>
        <a:spcAft>
          <a:spcPct val="0"/>
        </a:spcAft>
        <a:defRPr sz="3400" b="1">
          <a:solidFill>
            <a:schemeClr val="accent1"/>
          </a:solidFill>
          <a:latin typeface="Arial" charset="0"/>
          <a:ea typeface="ＭＳ Ｐゴシック" pitchFamily="1" charset="-128"/>
        </a:defRPr>
      </a:lvl8pPr>
      <a:lvl9pPr marL="1828800" algn="l" rtl="0" fontAlgn="base">
        <a:spcBef>
          <a:spcPct val="0"/>
        </a:spcBef>
        <a:spcAft>
          <a:spcPct val="0"/>
        </a:spcAft>
        <a:defRPr sz="3400" b="1">
          <a:solidFill>
            <a:schemeClr val="accent1"/>
          </a:solidFill>
          <a:latin typeface="Arial" charset="0"/>
          <a:ea typeface="ＭＳ Ｐゴシック" pitchFamily="1" charset="-128"/>
        </a:defRPr>
      </a:lvl9pPr>
    </p:titleStyle>
    <p:bodyStyle>
      <a:lvl1pPr marL="342900" indent="-342900" algn="l" rtl="0" fontAlgn="base">
        <a:spcBef>
          <a:spcPct val="20000"/>
        </a:spcBef>
        <a:spcAft>
          <a:spcPct val="0"/>
        </a:spcAft>
        <a:buChar char="•"/>
        <a:defRPr sz="2800">
          <a:solidFill>
            <a:schemeClr val="tx1"/>
          </a:solidFill>
          <a:latin typeface="+mn-lt"/>
          <a:ea typeface="+mn-ea"/>
          <a:cs typeface="+mn-cs"/>
        </a:defRPr>
      </a:lvl1pPr>
      <a:lvl2pPr marL="742950" indent="-285750" algn="l" rtl="0" fontAlgn="base">
        <a:spcBef>
          <a:spcPct val="20000"/>
        </a:spcBef>
        <a:spcAft>
          <a:spcPct val="0"/>
        </a:spcAft>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3429000"/>
            <a:ext cx="8686800" cy="2209800"/>
          </a:xfrm>
        </p:spPr>
        <p:txBody>
          <a:bodyPr>
            <a:normAutofit/>
          </a:bodyPr>
          <a:lstStyle/>
          <a:p>
            <a:r>
              <a:rPr lang="en-US" altLang="zh-HK" dirty="0"/>
              <a:t>James L. </a:t>
            </a:r>
            <a:r>
              <a:rPr lang="en-US" altLang="zh-HK" dirty="0" smtClean="0"/>
              <a:t>Perry</a:t>
            </a:r>
          </a:p>
          <a:p>
            <a:r>
              <a:rPr lang="en-US" altLang="zh-HK" dirty="0" smtClean="0"/>
              <a:t>Indiana </a:t>
            </a:r>
            <a:r>
              <a:rPr lang="en-US" altLang="zh-HK" dirty="0" smtClean="0"/>
              <a:t>University, Bloomington </a:t>
            </a:r>
          </a:p>
          <a:p>
            <a:r>
              <a:rPr lang="en-US" altLang="zh-HK" dirty="0" smtClean="0"/>
              <a:t>and The </a:t>
            </a:r>
            <a:r>
              <a:rPr lang="en-US" altLang="zh-HK" dirty="0"/>
              <a:t>University of Hong </a:t>
            </a:r>
            <a:r>
              <a:rPr lang="en-US" altLang="zh-HK" dirty="0" smtClean="0"/>
              <a:t>Kong</a:t>
            </a:r>
            <a:endParaRPr lang="en-US" altLang="zh-HK" dirty="0" smtClean="0"/>
          </a:p>
          <a:p>
            <a:r>
              <a:rPr lang="en-US" altLang="zh-HK" dirty="0" err="1" smtClean="0"/>
              <a:t>Geumgang</a:t>
            </a:r>
            <a:r>
              <a:rPr lang="en-US" altLang="zh-HK" dirty="0" smtClean="0"/>
              <a:t> University, November </a:t>
            </a:r>
            <a:r>
              <a:rPr lang="en-US" altLang="zh-HK" dirty="0" smtClean="0"/>
              <a:t>7, 2016 </a:t>
            </a:r>
            <a:endParaRPr lang="en-US" altLang="zh-HK" dirty="0"/>
          </a:p>
          <a:p>
            <a:endParaRPr lang="zh-HK" altLang="en-US" dirty="0"/>
          </a:p>
        </p:txBody>
      </p:sp>
      <p:sp>
        <p:nvSpPr>
          <p:cNvPr id="2" name="Title 1"/>
          <p:cNvSpPr>
            <a:spLocks noGrp="1"/>
          </p:cNvSpPr>
          <p:nvPr>
            <p:ph type="ctrTitle" sz="quarter"/>
          </p:nvPr>
        </p:nvSpPr>
        <p:spPr>
          <a:xfrm>
            <a:off x="0" y="838200"/>
            <a:ext cx="9144000" cy="2286000"/>
          </a:xfrm>
        </p:spPr>
        <p:txBody>
          <a:bodyPr>
            <a:noAutofit/>
          </a:bodyPr>
          <a:lstStyle/>
          <a:p>
            <a:r>
              <a:rPr lang="en-US" altLang="zh-HK" sz="4400" b="1" dirty="0" smtClean="0"/>
              <a:t>PUBLIC SERVICE </a:t>
            </a:r>
            <a:br>
              <a:rPr lang="en-US" altLang="zh-HK" sz="4400" b="1" dirty="0" smtClean="0"/>
            </a:br>
            <a:r>
              <a:rPr lang="en-US" altLang="zh-HK" sz="4400" b="1" dirty="0" smtClean="0"/>
              <a:t>MOTIVATION RESEARCH:</a:t>
            </a:r>
            <a:br>
              <a:rPr lang="en-US" altLang="zh-HK" sz="4400" b="1" dirty="0" smtClean="0"/>
            </a:br>
            <a:r>
              <a:rPr lang="en-US" altLang="zh-HK" sz="4400" b="1" dirty="0" smtClean="0"/>
              <a:t>LESSONS FOR PRACTICE</a:t>
            </a:r>
            <a:endParaRPr lang="zh-HK" altLang="en-US" sz="4400" b="1" dirty="0"/>
          </a:p>
        </p:txBody>
      </p:sp>
    </p:spTree>
    <p:extLst>
      <p:ext uri="{BB962C8B-B14F-4D97-AF65-F5344CB8AC3E}">
        <p14:creationId xmlns:p14="http://schemas.microsoft.com/office/powerpoint/2010/main" val="131837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7110413" cy="1143000"/>
          </a:xfrm>
        </p:spPr>
        <p:txBody>
          <a:bodyPr/>
          <a:lstStyle/>
          <a:p>
            <a:pPr algn="ctr"/>
            <a:r>
              <a:rPr lang="en-US" altLang="zh-HK" sz="4800" b="1" dirty="0" smtClean="0"/>
              <a:t>PREVIEW</a:t>
            </a:r>
            <a:endParaRPr lang="zh-HK" altLang="en-US" sz="4800" b="1" dirty="0"/>
          </a:p>
        </p:txBody>
      </p:sp>
      <p:sp>
        <p:nvSpPr>
          <p:cNvPr id="3" name="Content Placeholder 2"/>
          <p:cNvSpPr>
            <a:spLocks noGrp="1"/>
          </p:cNvSpPr>
          <p:nvPr>
            <p:ph idx="1"/>
          </p:nvPr>
        </p:nvSpPr>
        <p:spPr/>
        <p:txBody>
          <a:bodyPr/>
          <a:lstStyle/>
          <a:p>
            <a:pPr marL="274320" lvl="0" indent="-274320">
              <a:buClr>
                <a:srgbClr val="D16349"/>
              </a:buClr>
              <a:buSzPct val="85000"/>
              <a:buFont typeface="Wingdings 2"/>
              <a:buChar char=""/>
            </a:pPr>
            <a:r>
              <a:rPr lang="en-US" sz="3200" dirty="0" smtClean="0">
                <a:solidFill>
                  <a:prstClr val="black"/>
                </a:solidFill>
                <a:latin typeface="Georgia"/>
              </a:rPr>
              <a:t>Motivation constructs: definition and measurement</a:t>
            </a:r>
          </a:p>
          <a:p>
            <a:pPr marL="274320" lvl="0" indent="-274320">
              <a:buClr>
                <a:srgbClr val="D16349"/>
              </a:buClr>
              <a:buSzPct val="85000"/>
              <a:buFont typeface="Wingdings 2"/>
              <a:buChar char=""/>
            </a:pPr>
            <a:r>
              <a:rPr lang="en-US" sz="3200" dirty="0" smtClean="0">
                <a:solidFill>
                  <a:prstClr val="black"/>
                </a:solidFill>
                <a:latin typeface="Georgia"/>
              </a:rPr>
              <a:t>Recent research activity</a:t>
            </a:r>
          </a:p>
          <a:p>
            <a:pPr marL="274320" lvl="0" indent="-274320">
              <a:buClr>
                <a:srgbClr val="D16349"/>
              </a:buClr>
              <a:buSzPct val="85000"/>
              <a:buFont typeface="Wingdings 2"/>
              <a:buChar char=""/>
            </a:pPr>
            <a:r>
              <a:rPr lang="en-US" sz="3200" dirty="0" smtClean="0">
                <a:solidFill>
                  <a:prstClr val="black"/>
                </a:solidFill>
                <a:latin typeface="Georgia"/>
              </a:rPr>
              <a:t>Public service motivation: state or trait?</a:t>
            </a:r>
          </a:p>
          <a:p>
            <a:pPr marL="274320" lvl="0" indent="-274320">
              <a:buClr>
                <a:srgbClr val="D16349"/>
              </a:buClr>
              <a:buSzPct val="85000"/>
              <a:buFont typeface="Wingdings 2"/>
              <a:buChar char=""/>
            </a:pPr>
            <a:r>
              <a:rPr lang="en-US" sz="3200" dirty="0" smtClean="0">
                <a:solidFill>
                  <a:prstClr val="black"/>
                </a:solidFill>
                <a:latin typeface="Georgia"/>
              </a:rPr>
              <a:t>Lessons from the research  </a:t>
            </a:r>
          </a:p>
          <a:p>
            <a:endParaRPr lang="zh-HK" altLang="en-US" dirty="0"/>
          </a:p>
        </p:txBody>
      </p:sp>
    </p:spTree>
    <p:extLst>
      <p:ext uri="{BB962C8B-B14F-4D97-AF65-F5344CB8AC3E}">
        <p14:creationId xmlns:p14="http://schemas.microsoft.com/office/powerpoint/2010/main" val="2606530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762000" y="533400"/>
            <a:ext cx="7620000" cy="1143000"/>
          </a:xfrm>
        </p:spPr>
        <p:txBody>
          <a:bodyPr>
            <a:noAutofit/>
          </a:bodyPr>
          <a:lstStyle/>
          <a:p>
            <a:pPr algn="ctr"/>
            <a:r>
              <a:rPr lang="en-US" sz="4000" dirty="0" smtClean="0"/>
              <a:t>WHAT IS PUBLIC SERVICE MOTIVATION?</a:t>
            </a:r>
            <a:endParaRPr lang="en-US" sz="4000" b="1" dirty="0" smtClean="0"/>
          </a:p>
        </p:txBody>
      </p:sp>
      <p:sp>
        <p:nvSpPr>
          <p:cNvPr id="7171" name="Content Placeholder 2"/>
          <p:cNvSpPr>
            <a:spLocks noGrp="1"/>
          </p:cNvSpPr>
          <p:nvPr>
            <p:ph idx="1"/>
          </p:nvPr>
        </p:nvSpPr>
        <p:spPr>
          <a:xfrm>
            <a:off x="685800" y="1752600"/>
            <a:ext cx="7950200" cy="4138613"/>
          </a:xfrm>
        </p:spPr>
        <p:txBody>
          <a:bodyPr>
            <a:normAutofit fontScale="92500" lnSpcReduction="20000"/>
          </a:bodyPr>
          <a:lstStyle/>
          <a:p>
            <a:r>
              <a:rPr lang="en-US" dirty="0" smtClean="0"/>
              <a:t>Public Service Motivation</a:t>
            </a:r>
          </a:p>
          <a:p>
            <a:pPr lvl="1"/>
            <a:r>
              <a:rPr lang="en-US" dirty="0" smtClean="0"/>
              <a:t>An individual’s predisposition to respond to motives grounded primarily or uniquely in public institutions and organizations (Perry &amp; Wise, 1990)</a:t>
            </a:r>
          </a:p>
          <a:p>
            <a:r>
              <a:rPr lang="en-US" dirty="0" smtClean="0"/>
              <a:t>Altruism</a:t>
            </a:r>
          </a:p>
          <a:p>
            <a:pPr lvl="1"/>
            <a:r>
              <a:rPr lang="en-US" dirty="0" smtClean="0"/>
              <a:t>Motivation based on consideration of another’s needs rather than one’s own</a:t>
            </a:r>
          </a:p>
          <a:p>
            <a:r>
              <a:rPr lang="en-US" dirty="0" smtClean="0"/>
              <a:t>Prosocial Motivation</a:t>
            </a:r>
          </a:p>
          <a:p>
            <a:pPr lvl="1"/>
            <a:r>
              <a:rPr lang="en-US" dirty="0" smtClean="0"/>
              <a:t>Desire to have a positive impact on other people, groups, and organizations </a:t>
            </a:r>
          </a:p>
          <a:p>
            <a:pPr lvl="1"/>
            <a:endParaRPr lang="en-US" dirty="0" smtClean="0"/>
          </a:p>
          <a:p>
            <a:pPr lvl="1"/>
            <a:endParaRPr lang="en-US" dirty="0" smtClean="0"/>
          </a:p>
        </p:txBody>
      </p:sp>
    </p:spTree>
    <p:extLst>
      <p:ext uri="{BB962C8B-B14F-4D97-AF65-F5344CB8AC3E}">
        <p14:creationId xmlns:p14="http://schemas.microsoft.com/office/powerpoint/2010/main" val="33513949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685800" y="609600"/>
            <a:ext cx="7315200" cy="1143000"/>
          </a:xfrm>
        </p:spPr>
        <p:txBody>
          <a:bodyPr>
            <a:normAutofit/>
          </a:bodyPr>
          <a:lstStyle/>
          <a:p>
            <a:pPr algn="ctr"/>
            <a:r>
              <a:rPr lang="en-US" sz="4800" b="1" dirty="0" smtClean="0"/>
              <a:t>DEFINITIONS, </a:t>
            </a:r>
            <a:r>
              <a:rPr lang="en-US" sz="2800" b="1" dirty="0" smtClean="0"/>
              <a:t>continued</a:t>
            </a:r>
            <a:endParaRPr lang="en-US" dirty="0" smtClean="0"/>
          </a:p>
        </p:txBody>
      </p:sp>
      <p:sp>
        <p:nvSpPr>
          <p:cNvPr id="8195" name="Content Placeholder 2"/>
          <p:cNvSpPr>
            <a:spLocks noGrp="1"/>
          </p:cNvSpPr>
          <p:nvPr>
            <p:ph idx="1"/>
          </p:nvPr>
        </p:nvSpPr>
        <p:spPr>
          <a:xfrm>
            <a:off x="1016794" y="1676400"/>
            <a:ext cx="7110412" cy="4038600"/>
          </a:xfrm>
        </p:spPr>
        <p:txBody>
          <a:bodyPr/>
          <a:lstStyle/>
          <a:p>
            <a:pPr marL="273050" lvl="1" indent="-273050">
              <a:buClr>
                <a:srgbClr val="0BD0D9"/>
              </a:buClr>
              <a:buSzPct val="95000"/>
              <a:buFont typeface="Wingdings 2" pitchFamily="18" charset="2"/>
              <a:buNone/>
            </a:pPr>
            <a:endParaRPr lang="en-US" sz="3200" dirty="0" smtClean="0"/>
          </a:p>
          <a:p>
            <a:pPr marL="273050" lvl="1" indent="-273050">
              <a:buClr>
                <a:srgbClr val="0BD0D9"/>
              </a:buClr>
              <a:buSzPct val="95000"/>
              <a:buFont typeface="Wingdings 2" pitchFamily="18" charset="2"/>
              <a:buNone/>
            </a:pPr>
            <a:r>
              <a:rPr lang="en-US" sz="3200" dirty="0" smtClean="0"/>
              <a:t>The concepts converge around their emphasis on </a:t>
            </a:r>
            <a:r>
              <a:rPr lang="en-US" sz="3200" i="1" dirty="0" smtClean="0"/>
              <a:t>other</a:t>
            </a:r>
            <a:r>
              <a:rPr lang="en-US" sz="3200" dirty="0" smtClean="0"/>
              <a:t> orientation—represented by notions of self-sacrifice, altruism, and prosocial behavior</a:t>
            </a:r>
          </a:p>
          <a:p>
            <a:endParaRPr lang="en-US" dirty="0" smtClean="0"/>
          </a:p>
        </p:txBody>
      </p:sp>
    </p:spTree>
    <p:extLst>
      <p:ext uri="{BB962C8B-B14F-4D97-AF65-F5344CB8AC3E}">
        <p14:creationId xmlns:p14="http://schemas.microsoft.com/office/powerpoint/2010/main" val="6668073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Grp="1" noChangeArrowheads="1"/>
          </p:cNvSpPr>
          <p:nvPr>
            <p:ph type="title"/>
          </p:nvPr>
        </p:nvSpPr>
        <p:spPr>
          <a:xfrm>
            <a:off x="1524000" y="762000"/>
            <a:ext cx="7262813" cy="1143000"/>
          </a:xfrm>
        </p:spPr>
        <p:txBody>
          <a:bodyPr/>
          <a:lstStyle/>
          <a:p>
            <a:pPr algn="ctr"/>
            <a:r>
              <a:rPr lang="en-US" altLang="en-US" sz="3600" dirty="0" smtClean="0"/>
              <a:t/>
            </a:r>
            <a:br>
              <a:rPr lang="en-US" altLang="en-US" sz="3600" dirty="0" smtClean="0"/>
            </a:br>
            <a:r>
              <a:rPr lang="en-US" altLang="en-US" sz="3600" dirty="0" smtClean="0"/>
              <a:t>THEORECTICAL FOUNDATIONS FOR PSM</a:t>
            </a:r>
            <a:r>
              <a:rPr lang="en-US" altLang="en-US" sz="3600" dirty="0"/>
              <a:t/>
            </a:r>
            <a:br>
              <a:rPr lang="en-US" altLang="en-US" sz="3600" dirty="0"/>
            </a:br>
            <a:endParaRPr lang="en-US" altLang="en-US" sz="3600" dirty="0"/>
          </a:p>
        </p:txBody>
      </p:sp>
      <p:sp>
        <p:nvSpPr>
          <p:cNvPr id="357379" name="Rectangle 3"/>
          <p:cNvSpPr>
            <a:spLocks noGrp="1" noChangeArrowheads="1"/>
          </p:cNvSpPr>
          <p:nvPr>
            <p:ph type="body" idx="1"/>
          </p:nvPr>
        </p:nvSpPr>
        <p:spPr/>
        <p:txBody>
          <a:bodyPr/>
          <a:lstStyle/>
          <a:p>
            <a:r>
              <a:rPr lang="en-US" altLang="en-US" dirty="0"/>
              <a:t>Predisposition-opportunity theory (</a:t>
            </a:r>
            <a:r>
              <a:rPr lang="en-US" altLang="en-US" dirty="0" err="1"/>
              <a:t>Knoke</a:t>
            </a:r>
            <a:r>
              <a:rPr lang="en-US" altLang="en-US" dirty="0"/>
              <a:t> and Wright-Isak, 1982)</a:t>
            </a:r>
          </a:p>
          <a:p>
            <a:r>
              <a:rPr lang="en-US" altLang="en-US" dirty="0" smtClean="0"/>
              <a:t>Self-determination </a:t>
            </a:r>
            <a:r>
              <a:rPr lang="en-US" altLang="en-US" dirty="0"/>
              <a:t>theory (</a:t>
            </a:r>
            <a:r>
              <a:rPr lang="en-US" altLang="en-US" dirty="0" err="1"/>
              <a:t>Deci</a:t>
            </a:r>
            <a:r>
              <a:rPr lang="en-US" altLang="en-US" dirty="0"/>
              <a:t> and Ryan, 2004</a:t>
            </a:r>
            <a:r>
              <a:rPr lang="en-US" altLang="en-US" dirty="0" smtClean="0"/>
              <a:t>)</a:t>
            </a:r>
          </a:p>
          <a:p>
            <a:r>
              <a:rPr lang="en-US" altLang="en-US" dirty="0"/>
              <a:t>Motivation-crowding theory (Frey and </a:t>
            </a:r>
            <a:r>
              <a:rPr lang="en-US" altLang="en-US" dirty="0" err="1"/>
              <a:t>Jegen</a:t>
            </a:r>
            <a:r>
              <a:rPr lang="en-US" altLang="en-US" dirty="0"/>
              <a:t>, 2001)</a:t>
            </a:r>
          </a:p>
          <a:p>
            <a:r>
              <a:rPr lang="en-US" altLang="en-US" dirty="0" smtClean="0"/>
              <a:t>Institutions</a:t>
            </a:r>
            <a:r>
              <a:rPr lang="en-US" altLang="en-US" dirty="0"/>
              <a:t>, public identity and self-regulation (Perry, 2000; Perry and </a:t>
            </a:r>
            <a:r>
              <a:rPr lang="en-US" altLang="en-US" dirty="0" err="1"/>
              <a:t>Vandenabeele</a:t>
            </a:r>
            <a:r>
              <a:rPr lang="en-US" altLang="en-US" dirty="0"/>
              <a:t>, 2008)</a:t>
            </a:r>
          </a:p>
          <a:p>
            <a:endParaRPr lang="en-US" altLang="en-US" dirty="0"/>
          </a:p>
          <a:p>
            <a:pPr marL="0" indent="0">
              <a:buNone/>
            </a:pPr>
            <a:r>
              <a:rPr lang="en-US" altLang="en-US" dirty="0" smtClean="0"/>
              <a:t>  </a:t>
            </a:r>
            <a:endParaRPr lang="en-US" altLang="en-US" dirty="0"/>
          </a:p>
          <a:p>
            <a:pPr marL="0" indent="0">
              <a:buNone/>
            </a:pPr>
            <a:endParaRPr lang="en-US" altLang="en-US" dirty="0"/>
          </a:p>
          <a:p>
            <a:pPr marL="0" indent="0">
              <a:buNone/>
            </a:pPr>
            <a:endParaRPr lang="en-US" altLang="en-US" dirty="0"/>
          </a:p>
          <a:p>
            <a:pPr marL="0" indent="0">
              <a:buNone/>
            </a:pPr>
            <a:endParaRPr lang="en-US" altLang="en-US" dirty="0"/>
          </a:p>
        </p:txBody>
      </p:sp>
    </p:spTree>
    <p:extLst>
      <p:ext uri="{BB962C8B-B14F-4D97-AF65-F5344CB8AC3E}">
        <p14:creationId xmlns:p14="http://schemas.microsoft.com/office/powerpoint/2010/main" val="2683519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793" y="533400"/>
            <a:ext cx="7110413" cy="1143000"/>
          </a:xfrm>
        </p:spPr>
        <p:txBody>
          <a:bodyPr>
            <a:normAutofit fontScale="90000"/>
          </a:bodyPr>
          <a:lstStyle/>
          <a:p>
            <a:pPr algn="ctr"/>
            <a:r>
              <a:rPr lang="en-US" sz="3600" b="1" dirty="0" smtClean="0"/>
              <a:t>COMPARISONS OF ORIGINAL AND INTERNATIONAL SCALES</a:t>
            </a:r>
            <a:endParaRPr lang="en-US" sz="36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00998069"/>
              </p:ext>
            </p:extLst>
          </p:nvPr>
        </p:nvGraphicFramePr>
        <p:xfrm>
          <a:off x="1016794" y="1676400"/>
          <a:ext cx="7110412" cy="4278093"/>
        </p:xfrm>
        <a:graphic>
          <a:graphicData uri="http://schemas.openxmlformats.org/drawingml/2006/table">
            <a:tbl>
              <a:tblPr firstRow="1" bandRow="1">
                <a:tableStyleId>{5C22544A-7EE6-4342-B048-85BDC9FD1C3A}</a:tableStyleId>
              </a:tblPr>
              <a:tblGrid>
                <a:gridCol w="3556528">
                  <a:extLst>
                    <a:ext uri="{9D8B030D-6E8A-4147-A177-3AD203B41FA5}">
                      <a16:colId xmlns:a16="http://schemas.microsoft.com/office/drawing/2014/main" xmlns="" val="20000"/>
                    </a:ext>
                  </a:extLst>
                </a:gridCol>
                <a:gridCol w="3553884">
                  <a:extLst>
                    <a:ext uri="{9D8B030D-6E8A-4147-A177-3AD203B41FA5}">
                      <a16:colId xmlns:a16="http://schemas.microsoft.com/office/drawing/2014/main" xmlns="" val="20001"/>
                    </a:ext>
                  </a:extLst>
                </a:gridCol>
              </a:tblGrid>
              <a:tr h="643607">
                <a:tc>
                  <a:txBody>
                    <a:bodyPr/>
                    <a:lstStyle/>
                    <a:p>
                      <a:pPr algn="l"/>
                      <a:r>
                        <a:rPr lang="en-US" sz="2800" dirty="0" smtClean="0"/>
                        <a:t>Perry, 1996</a:t>
                      </a:r>
                      <a:endParaRPr lang="en-US" sz="2800" dirty="0"/>
                    </a:p>
                  </a:txBody>
                  <a:tcPr marL="76155" marR="76155"/>
                </a:tc>
                <a:tc>
                  <a:txBody>
                    <a:bodyPr/>
                    <a:lstStyle/>
                    <a:p>
                      <a:pPr algn="l"/>
                      <a:r>
                        <a:rPr lang="en-US" sz="2800" dirty="0" smtClean="0"/>
                        <a:t>Kim et al, 2013</a:t>
                      </a:r>
                      <a:endParaRPr lang="en-US" sz="2800" dirty="0"/>
                    </a:p>
                  </a:txBody>
                  <a:tcPr marL="76155" marR="76155"/>
                </a:tc>
                <a:extLst>
                  <a:ext uri="{0D108BD9-81ED-4DB2-BD59-A6C34878D82A}">
                    <a16:rowId xmlns:a16="http://schemas.microsoft.com/office/drawing/2014/main" xmlns="" val="10000"/>
                  </a:ext>
                </a:extLst>
              </a:tr>
              <a:tr h="1173636">
                <a:tc>
                  <a:txBody>
                    <a:bodyPr/>
                    <a:lstStyle/>
                    <a:p>
                      <a:pPr algn="l"/>
                      <a:r>
                        <a:rPr lang="en-US" sz="2800" dirty="0" smtClean="0"/>
                        <a:t>Attraction</a:t>
                      </a:r>
                      <a:r>
                        <a:rPr lang="en-US" sz="2800" baseline="0" dirty="0" smtClean="0"/>
                        <a:t> to public policy making</a:t>
                      </a:r>
                      <a:endParaRPr lang="en-US" sz="2800" dirty="0"/>
                    </a:p>
                  </a:txBody>
                  <a:tcPr marL="76155" marR="76155"/>
                </a:tc>
                <a:tc>
                  <a:txBody>
                    <a:bodyPr/>
                    <a:lstStyle/>
                    <a:p>
                      <a:pPr algn="l"/>
                      <a:r>
                        <a:rPr lang="en-US" sz="2800" dirty="0" smtClean="0"/>
                        <a:t>Public</a:t>
                      </a:r>
                      <a:r>
                        <a:rPr lang="en-US" sz="2800" baseline="0" dirty="0" smtClean="0"/>
                        <a:t> participation</a:t>
                      </a:r>
                      <a:endParaRPr lang="en-US" sz="2800" dirty="0"/>
                    </a:p>
                  </a:txBody>
                  <a:tcPr marL="76155" marR="76155"/>
                </a:tc>
                <a:extLst>
                  <a:ext uri="{0D108BD9-81ED-4DB2-BD59-A6C34878D82A}">
                    <a16:rowId xmlns:a16="http://schemas.microsoft.com/office/drawing/2014/main" xmlns="" val="10001"/>
                  </a:ext>
                </a:extLst>
              </a:tr>
              <a:tr h="1173636">
                <a:tc>
                  <a:txBody>
                    <a:bodyPr/>
                    <a:lstStyle/>
                    <a:p>
                      <a:pPr algn="l"/>
                      <a:r>
                        <a:rPr lang="en-US" sz="2800" dirty="0" smtClean="0"/>
                        <a:t>Commitment</a:t>
                      </a:r>
                      <a:r>
                        <a:rPr lang="en-US" sz="2800" baseline="0" dirty="0" smtClean="0"/>
                        <a:t> to civic duty/public interest</a:t>
                      </a:r>
                      <a:endParaRPr lang="en-US" sz="2800" dirty="0"/>
                    </a:p>
                  </a:txBody>
                  <a:tcPr marL="76155" marR="76155"/>
                </a:tc>
                <a:tc>
                  <a:txBody>
                    <a:bodyPr/>
                    <a:lstStyle/>
                    <a:p>
                      <a:pPr algn="l"/>
                      <a:r>
                        <a:rPr lang="en-US" sz="2800" dirty="0" smtClean="0"/>
                        <a:t>Commitment to public</a:t>
                      </a:r>
                      <a:r>
                        <a:rPr lang="en-US" sz="2800" baseline="0" dirty="0" smtClean="0"/>
                        <a:t> values</a:t>
                      </a:r>
                      <a:endParaRPr lang="en-US" sz="2800" dirty="0"/>
                    </a:p>
                  </a:txBody>
                  <a:tcPr marL="76155" marR="76155"/>
                </a:tc>
                <a:extLst>
                  <a:ext uri="{0D108BD9-81ED-4DB2-BD59-A6C34878D82A}">
                    <a16:rowId xmlns:a16="http://schemas.microsoft.com/office/drawing/2014/main" xmlns="" val="10002"/>
                  </a:ext>
                </a:extLst>
              </a:tr>
              <a:tr h="643607">
                <a:tc>
                  <a:txBody>
                    <a:bodyPr/>
                    <a:lstStyle/>
                    <a:p>
                      <a:pPr algn="l"/>
                      <a:r>
                        <a:rPr lang="en-US" sz="2800" dirty="0" smtClean="0"/>
                        <a:t>Compassion</a:t>
                      </a:r>
                      <a:endParaRPr lang="en-US" sz="2800" dirty="0"/>
                    </a:p>
                  </a:txBody>
                  <a:tcPr marL="76155" marR="76155"/>
                </a:tc>
                <a:tc>
                  <a:txBody>
                    <a:bodyPr/>
                    <a:lstStyle/>
                    <a:p>
                      <a:pPr algn="l"/>
                      <a:r>
                        <a:rPr lang="en-US" sz="2800" dirty="0" smtClean="0"/>
                        <a:t>Compassion</a:t>
                      </a:r>
                      <a:endParaRPr lang="en-US" sz="2800" dirty="0"/>
                    </a:p>
                  </a:txBody>
                  <a:tcPr marL="76155" marR="76155"/>
                </a:tc>
                <a:extLst>
                  <a:ext uri="{0D108BD9-81ED-4DB2-BD59-A6C34878D82A}">
                    <a16:rowId xmlns:a16="http://schemas.microsoft.com/office/drawing/2014/main" xmlns="" val="10003"/>
                  </a:ext>
                </a:extLst>
              </a:tr>
              <a:tr h="643607">
                <a:tc>
                  <a:txBody>
                    <a:bodyPr/>
                    <a:lstStyle/>
                    <a:p>
                      <a:pPr algn="l"/>
                      <a:r>
                        <a:rPr lang="en-US" sz="2800" dirty="0" smtClean="0"/>
                        <a:t>Self-sacrifice</a:t>
                      </a:r>
                      <a:endParaRPr lang="en-US" sz="2800" dirty="0"/>
                    </a:p>
                  </a:txBody>
                  <a:tcPr marL="76155" marR="76155"/>
                </a:tc>
                <a:tc>
                  <a:txBody>
                    <a:bodyPr/>
                    <a:lstStyle/>
                    <a:p>
                      <a:pPr algn="l"/>
                      <a:r>
                        <a:rPr lang="en-US" sz="2800" dirty="0" smtClean="0"/>
                        <a:t>Self-sacrifice</a:t>
                      </a:r>
                      <a:endParaRPr lang="en-US" sz="2800" dirty="0"/>
                    </a:p>
                  </a:txBody>
                  <a:tcPr marL="76155" marR="76155"/>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457023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4987" y="606266"/>
            <a:ext cx="8101013" cy="1143000"/>
          </a:xfrm>
        </p:spPr>
        <p:txBody>
          <a:bodyPr/>
          <a:lstStyle/>
          <a:p>
            <a:pPr algn="ctr"/>
            <a:r>
              <a:rPr lang="en-US" dirty="0" smtClean="0"/>
              <a:t>RECENT RESEARCH:</a:t>
            </a:r>
            <a:br>
              <a:rPr lang="en-US" dirty="0" smtClean="0"/>
            </a:br>
            <a:r>
              <a:rPr lang="en-US" dirty="0" smtClean="0"/>
              <a:t>ARTICLE FREQUENCY OVER TIME</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590991904"/>
              </p:ext>
            </p:extLst>
          </p:nvPr>
        </p:nvGraphicFramePr>
        <p:xfrm>
          <a:off x="1030287" y="1898332"/>
          <a:ext cx="7110412" cy="4038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99956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769620"/>
            <a:ext cx="8763000" cy="1143000"/>
          </a:xfrm>
        </p:spPr>
        <p:txBody>
          <a:bodyPr/>
          <a:lstStyle/>
          <a:p>
            <a:pPr algn="ctr"/>
            <a:r>
              <a:rPr lang="en-US" sz="3600" dirty="0" smtClean="0"/>
              <a:t>GEOGRAPHIC LOCATION OF STUDIES</a:t>
            </a:r>
            <a:endParaRPr lang="en-US" sz="3600" dirty="0"/>
          </a:p>
        </p:txBody>
      </p:sp>
      <p:pic>
        <p:nvPicPr>
          <p:cNvPr id="6" name="Content Placeholder 5" descr="Alex:Users:RChristensen:Desktop:Untitled.pn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90600" y="2225040"/>
            <a:ext cx="6906197" cy="3462242"/>
          </a:xfrm>
          <a:prstGeom prst="rect">
            <a:avLst/>
          </a:prstGeom>
          <a:noFill/>
          <a:ln>
            <a:noFill/>
          </a:ln>
        </p:spPr>
      </p:pic>
    </p:spTree>
    <p:extLst>
      <p:ext uri="{BB962C8B-B14F-4D97-AF65-F5344CB8AC3E}">
        <p14:creationId xmlns:p14="http://schemas.microsoft.com/office/powerpoint/2010/main" val="946194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RECENT KOREA STUDIES</a:t>
            </a:r>
            <a:endParaRPr lang="en-US" sz="4000" dirty="0"/>
          </a:p>
        </p:txBody>
      </p:sp>
      <p:sp>
        <p:nvSpPr>
          <p:cNvPr id="3" name="Content Placeholder 2"/>
          <p:cNvSpPr>
            <a:spLocks noGrp="1"/>
          </p:cNvSpPr>
          <p:nvPr>
            <p:ph idx="1"/>
          </p:nvPr>
        </p:nvSpPr>
        <p:spPr/>
        <p:txBody>
          <a:bodyPr/>
          <a:lstStyle/>
          <a:p>
            <a:r>
              <a:rPr lang="en-US" sz="2000" dirty="0" smtClean="0"/>
              <a:t>Campbell (2015)</a:t>
            </a:r>
          </a:p>
          <a:p>
            <a:r>
              <a:rPr lang="en-US" sz="2000" dirty="0" smtClean="0"/>
              <a:t>Christensen et al (2013)</a:t>
            </a:r>
          </a:p>
          <a:p>
            <a:r>
              <a:rPr lang="en-US" sz="2000" dirty="0" err="1" smtClean="0"/>
              <a:t>Im</a:t>
            </a:r>
            <a:r>
              <a:rPr lang="en-US" sz="2000" dirty="0" smtClean="0"/>
              <a:t>, Campbell and </a:t>
            </a:r>
            <a:r>
              <a:rPr lang="en-US" sz="2000" dirty="0" err="1" smtClean="0"/>
              <a:t>Jeong</a:t>
            </a:r>
            <a:r>
              <a:rPr lang="en-US" sz="2000" dirty="0" smtClean="0"/>
              <a:t> (2015)</a:t>
            </a:r>
          </a:p>
          <a:p>
            <a:r>
              <a:rPr lang="en-US" sz="2000" dirty="0" smtClean="0"/>
              <a:t>Kim, J. (2015)</a:t>
            </a:r>
          </a:p>
          <a:p>
            <a:r>
              <a:rPr lang="en-US" sz="2000" dirty="0" smtClean="0"/>
              <a:t>Kim, T. (2015)</a:t>
            </a:r>
          </a:p>
          <a:p>
            <a:r>
              <a:rPr lang="en-US" sz="2000" dirty="0" smtClean="0"/>
              <a:t>Lee (2013)</a:t>
            </a:r>
          </a:p>
          <a:p>
            <a:r>
              <a:rPr lang="en-US" sz="2000" dirty="0" smtClean="0"/>
              <a:t>Lee and Kim (2014)</a:t>
            </a:r>
          </a:p>
          <a:p>
            <a:r>
              <a:rPr lang="en-US" sz="2000" dirty="0" smtClean="0"/>
              <a:t>Park and Kim (2015)</a:t>
            </a:r>
          </a:p>
          <a:p>
            <a:r>
              <a:rPr lang="en-US" sz="2000" dirty="0" smtClean="0"/>
              <a:t>Shim and </a:t>
            </a:r>
            <a:r>
              <a:rPr lang="en-US" sz="2000" dirty="0" err="1" smtClean="0"/>
              <a:t>Faerman</a:t>
            </a:r>
            <a:r>
              <a:rPr lang="en-US" sz="2000" dirty="0" smtClean="0"/>
              <a:t> (2015)</a:t>
            </a:r>
          </a:p>
          <a:p>
            <a:r>
              <a:rPr lang="en-US" sz="2000" dirty="0" smtClean="0"/>
              <a:t>Shim, Park and </a:t>
            </a:r>
            <a:r>
              <a:rPr lang="en-US" sz="2000" dirty="0" err="1" smtClean="0"/>
              <a:t>Eom</a:t>
            </a:r>
            <a:r>
              <a:rPr lang="en-US" sz="2000" dirty="0" smtClean="0"/>
              <a:t> (2015)</a:t>
            </a:r>
          </a:p>
          <a:p>
            <a:r>
              <a:rPr lang="en-US" sz="2000" dirty="0" smtClean="0"/>
              <a:t>Yeo (2016)</a:t>
            </a:r>
          </a:p>
          <a:p>
            <a:endParaRPr lang="en-US" dirty="0" smtClean="0"/>
          </a:p>
          <a:p>
            <a:pPr marL="0" indent="0">
              <a:buNone/>
            </a:pPr>
            <a:endParaRPr lang="en-US" dirty="0" smtClean="0"/>
          </a:p>
          <a:p>
            <a:endParaRPr lang="en-US" dirty="0"/>
          </a:p>
        </p:txBody>
      </p:sp>
    </p:spTree>
    <p:extLst>
      <p:ext uri="{BB962C8B-B14F-4D97-AF65-F5344CB8AC3E}">
        <p14:creationId xmlns:p14="http://schemas.microsoft.com/office/powerpoint/2010/main" val="2661141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811213"/>
            <a:ext cx="8077200" cy="1143000"/>
          </a:xfrm>
        </p:spPr>
        <p:txBody>
          <a:bodyPr/>
          <a:lstStyle/>
          <a:p>
            <a:pPr algn="ctr"/>
            <a:r>
              <a:rPr lang="en-US" sz="4000" dirty="0"/>
              <a:t>PUBLIC SERVICE MOTIVATION:  STATE </a:t>
            </a:r>
            <a:r>
              <a:rPr lang="en-US" sz="4000" dirty="0" smtClean="0"/>
              <a:t>or TRAIT?</a:t>
            </a:r>
            <a:endParaRPr lang="en-US" sz="4000" dirty="0"/>
          </a:p>
        </p:txBody>
      </p:sp>
      <p:sp>
        <p:nvSpPr>
          <p:cNvPr id="3" name="Content Placeholder 2"/>
          <p:cNvSpPr>
            <a:spLocks noGrp="1"/>
          </p:cNvSpPr>
          <p:nvPr>
            <p:ph idx="1"/>
          </p:nvPr>
        </p:nvSpPr>
        <p:spPr>
          <a:xfrm>
            <a:off x="1525588" y="2133600"/>
            <a:ext cx="7110412" cy="3962399"/>
          </a:xfrm>
        </p:spPr>
        <p:txBody>
          <a:bodyPr/>
          <a:lstStyle/>
          <a:p>
            <a:pPr marL="0" indent="0">
              <a:buNone/>
            </a:pPr>
            <a:r>
              <a:rPr lang="en-US" sz="3200" dirty="0" smtClean="0"/>
              <a:t>Is public </a:t>
            </a:r>
            <a:r>
              <a:rPr lang="en-US" sz="3200" dirty="0"/>
              <a:t>service motivation </a:t>
            </a:r>
            <a:r>
              <a:rPr lang="en-US" sz="3200" dirty="0" smtClean="0"/>
              <a:t>a changeable </a:t>
            </a:r>
            <a:r>
              <a:rPr lang="en-US" sz="3200" dirty="0"/>
              <a:t>individual </a:t>
            </a:r>
            <a:r>
              <a:rPr lang="en-US" sz="3200" dirty="0" smtClean="0"/>
              <a:t>attribute? </a:t>
            </a:r>
          </a:p>
          <a:p>
            <a:r>
              <a:rPr lang="en-US" sz="3200" dirty="0" smtClean="0"/>
              <a:t>Trait</a:t>
            </a:r>
            <a:r>
              <a:rPr lang="en-US" sz="3200" dirty="0"/>
              <a:t>, </a:t>
            </a:r>
            <a:r>
              <a:rPr lang="en-US" sz="3200" dirty="0" smtClean="0"/>
              <a:t>a </a:t>
            </a:r>
            <a:r>
              <a:rPr lang="en-US" sz="3200" dirty="0"/>
              <a:t>stable individual difference, or </a:t>
            </a:r>
            <a:endParaRPr lang="en-US" sz="3200" dirty="0" smtClean="0"/>
          </a:p>
          <a:p>
            <a:r>
              <a:rPr lang="en-US" sz="3200" dirty="0" smtClean="0"/>
              <a:t>State</a:t>
            </a:r>
            <a:r>
              <a:rPr lang="en-US" sz="3200" dirty="0"/>
              <a:t>, something experienced in the short run that fluctuates over </a:t>
            </a:r>
            <a:r>
              <a:rPr lang="en-US" sz="3200" dirty="0" smtClean="0"/>
              <a:t>time  </a:t>
            </a:r>
          </a:p>
          <a:p>
            <a:pPr marL="0" indent="0">
              <a:buNone/>
            </a:pPr>
            <a:endParaRPr lang="en-US" sz="2000" dirty="0"/>
          </a:p>
          <a:p>
            <a:pPr marL="0" indent="0">
              <a:buNone/>
            </a:pPr>
            <a:r>
              <a:rPr lang="en-US" sz="2000" dirty="0" smtClean="0"/>
              <a:t>  </a:t>
            </a:r>
            <a:endParaRPr lang="en-US" sz="2000" dirty="0"/>
          </a:p>
          <a:p>
            <a:endParaRPr lang="en-US" sz="1200" dirty="0"/>
          </a:p>
        </p:txBody>
      </p:sp>
    </p:spTree>
    <p:extLst>
      <p:ext uri="{BB962C8B-B14F-4D97-AF65-F5344CB8AC3E}">
        <p14:creationId xmlns:p14="http://schemas.microsoft.com/office/powerpoint/2010/main" val="1366738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11213"/>
            <a:ext cx="8001000" cy="1143000"/>
          </a:xfrm>
        </p:spPr>
        <p:txBody>
          <a:bodyPr/>
          <a:lstStyle/>
          <a:p>
            <a:pPr algn="ctr"/>
            <a:r>
              <a:rPr lang="en-US" sz="4000" dirty="0" smtClean="0"/>
              <a:t>PUBLIC SERVICE MOTIVATION:  STATE vs TRAIT</a:t>
            </a:r>
            <a:endParaRPr lang="en-US" sz="4000" dirty="0"/>
          </a:p>
        </p:txBody>
      </p:sp>
      <p:sp>
        <p:nvSpPr>
          <p:cNvPr id="3" name="Content Placeholder 2"/>
          <p:cNvSpPr>
            <a:spLocks noGrp="1"/>
          </p:cNvSpPr>
          <p:nvPr>
            <p:ph idx="1"/>
          </p:nvPr>
        </p:nvSpPr>
        <p:spPr>
          <a:xfrm>
            <a:off x="1525588" y="2133600"/>
            <a:ext cx="7110412" cy="3962399"/>
          </a:xfrm>
        </p:spPr>
        <p:txBody>
          <a:bodyPr/>
          <a:lstStyle/>
          <a:p>
            <a:pPr marL="0" indent="0">
              <a:buNone/>
            </a:pPr>
            <a:r>
              <a:rPr lang="en-US" dirty="0" smtClean="0"/>
              <a:t>What </a:t>
            </a:r>
            <a:r>
              <a:rPr lang="en-US" dirty="0"/>
              <a:t>light do the research results reviewed here shed on the state—trait question? </a:t>
            </a:r>
          </a:p>
          <a:p>
            <a:r>
              <a:rPr lang="en-US" dirty="0" smtClean="0"/>
              <a:t>Public service motivation is relatively stable over time</a:t>
            </a:r>
          </a:p>
          <a:p>
            <a:r>
              <a:rPr lang="en-US" dirty="0" smtClean="0"/>
              <a:t>It can, however, change over time </a:t>
            </a:r>
            <a:endParaRPr lang="en-US" dirty="0"/>
          </a:p>
          <a:p>
            <a:r>
              <a:rPr lang="en-US" dirty="0" smtClean="0"/>
              <a:t>PSM can also be “triggered” by stimuli or events  </a:t>
            </a:r>
            <a:endParaRPr lang="en-US" dirty="0"/>
          </a:p>
          <a:p>
            <a:endParaRPr lang="en-US" dirty="0"/>
          </a:p>
        </p:txBody>
      </p:sp>
    </p:spTree>
    <p:extLst>
      <p:ext uri="{BB962C8B-B14F-4D97-AF65-F5344CB8AC3E}">
        <p14:creationId xmlns:p14="http://schemas.microsoft.com/office/powerpoint/2010/main" val="1189913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28" y="457201"/>
            <a:ext cx="9127671" cy="914399"/>
          </a:xfrm>
        </p:spPr>
        <p:txBody>
          <a:bodyPr/>
          <a:lstStyle/>
          <a:p>
            <a:pPr algn="ctr"/>
            <a:r>
              <a:rPr lang="en-US" sz="4800" dirty="0" smtClean="0"/>
              <a:t>FIVE LESSONS</a:t>
            </a:r>
            <a:endParaRPr lang="en-US" sz="4800" dirty="0"/>
          </a:p>
        </p:txBody>
      </p:sp>
      <p:sp>
        <p:nvSpPr>
          <p:cNvPr id="3" name="Content Placeholder 2"/>
          <p:cNvSpPr>
            <a:spLocks noGrp="1"/>
          </p:cNvSpPr>
          <p:nvPr>
            <p:ph idx="1"/>
          </p:nvPr>
        </p:nvSpPr>
        <p:spPr>
          <a:xfrm>
            <a:off x="16328" y="1524000"/>
            <a:ext cx="9127671" cy="3962400"/>
          </a:xfrm>
        </p:spPr>
        <p:txBody>
          <a:bodyPr/>
          <a:lstStyle/>
          <a:p>
            <a:pPr marL="514350" indent="-514350">
              <a:buFont typeface="+mj-lt"/>
              <a:buAutoNum type="arabicPeriod"/>
            </a:pPr>
            <a:r>
              <a:rPr lang="en-US" dirty="0" smtClean="0"/>
              <a:t>Give priority </a:t>
            </a:r>
            <a:r>
              <a:rPr lang="en-US" dirty="0"/>
              <a:t>to </a:t>
            </a:r>
            <a:r>
              <a:rPr lang="en-US" dirty="0" smtClean="0"/>
              <a:t>selecting </a:t>
            </a:r>
            <a:r>
              <a:rPr lang="en-US" dirty="0"/>
              <a:t>for </a:t>
            </a:r>
            <a:r>
              <a:rPr lang="en-US" dirty="0" smtClean="0"/>
              <a:t>high public service motivation </a:t>
            </a:r>
          </a:p>
          <a:p>
            <a:pPr marL="514350" indent="-514350">
              <a:buFont typeface="+mj-lt"/>
              <a:buAutoNum type="arabicPeriod"/>
            </a:pPr>
            <a:r>
              <a:rPr lang="en-US" dirty="0"/>
              <a:t>Create a supportive work environment that models and reinforces public service motivation </a:t>
            </a:r>
            <a:endParaRPr lang="en-US" dirty="0" smtClean="0"/>
          </a:p>
          <a:p>
            <a:pPr marL="514350" indent="-514350">
              <a:buFont typeface="+mj-lt"/>
              <a:buAutoNum type="arabicPeriod"/>
            </a:pPr>
            <a:r>
              <a:rPr lang="en-US" dirty="0"/>
              <a:t>Leverage </a:t>
            </a:r>
            <a:r>
              <a:rPr lang="en-US" dirty="0" smtClean="0"/>
              <a:t>relationships </a:t>
            </a:r>
            <a:r>
              <a:rPr lang="en-US" dirty="0"/>
              <a:t>between </a:t>
            </a:r>
            <a:r>
              <a:rPr lang="en-US" dirty="0" smtClean="0"/>
              <a:t>employees </a:t>
            </a:r>
            <a:r>
              <a:rPr lang="en-US" dirty="0"/>
              <a:t>and </a:t>
            </a:r>
            <a:r>
              <a:rPr lang="en-US" dirty="0" smtClean="0"/>
              <a:t>service beneficiaries</a:t>
            </a:r>
          </a:p>
          <a:p>
            <a:pPr marL="514350" indent="-514350">
              <a:buFont typeface="+mj-lt"/>
              <a:buAutoNum type="arabicPeriod"/>
            </a:pPr>
            <a:r>
              <a:rPr lang="en-US" dirty="0"/>
              <a:t>Provide </a:t>
            </a:r>
            <a:r>
              <a:rPr lang="en-US" dirty="0" smtClean="0"/>
              <a:t>opportunities </a:t>
            </a:r>
            <a:r>
              <a:rPr lang="en-US" dirty="0"/>
              <a:t>for </a:t>
            </a:r>
            <a:r>
              <a:rPr lang="en-US" dirty="0" smtClean="0"/>
              <a:t>newcomers </a:t>
            </a:r>
            <a:r>
              <a:rPr lang="en-US" dirty="0"/>
              <a:t>to </a:t>
            </a:r>
            <a:r>
              <a:rPr lang="en-US" dirty="0" smtClean="0"/>
              <a:t>learn public service values </a:t>
            </a:r>
          </a:p>
          <a:p>
            <a:pPr marL="514350" indent="-514350">
              <a:buFont typeface="+mj-lt"/>
              <a:buAutoNum type="arabicPeriod"/>
            </a:pPr>
            <a:r>
              <a:rPr lang="en-US" dirty="0"/>
              <a:t>Develop leaders who communicate and model public service values  </a:t>
            </a:r>
            <a:endParaRPr lang="en-US" dirty="0" smtClean="0"/>
          </a:p>
          <a:p>
            <a:pPr marL="514350" indent="-514350">
              <a:buFont typeface="+mj-lt"/>
              <a:buAutoNum type="arabicPeriod"/>
            </a:pPr>
            <a:endParaRPr lang="en-US" dirty="0"/>
          </a:p>
          <a:p>
            <a:pPr marL="514350" indent="-514350">
              <a:buFont typeface="+mj-lt"/>
              <a:buAutoNum type="arabicPeriod"/>
            </a:pPr>
            <a:endParaRPr lang="en-US" dirty="0" smtClean="0"/>
          </a:p>
        </p:txBody>
      </p:sp>
    </p:spTree>
    <p:extLst>
      <p:ext uri="{BB962C8B-B14F-4D97-AF65-F5344CB8AC3E}">
        <p14:creationId xmlns:p14="http://schemas.microsoft.com/office/powerpoint/2010/main" val="2529321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11213"/>
            <a:ext cx="9144000" cy="1143000"/>
          </a:xfrm>
        </p:spPr>
        <p:txBody>
          <a:bodyPr/>
          <a:lstStyle/>
          <a:p>
            <a:r>
              <a:rPr lang="en-US" dirty="0"/>
              <a:t>LESSON 1: </a:t>
            </a:r>
            <a:r>
              <a:rPr lang="en-US" dirty="0" smtClean="0"/>
              <a:t>GIVE PRIORITY TO SELECTING FOR HIGH PUBLIC SERVICE MOTIVATION </a:t>
            </a:r>
            <a:r>
              <a:rPr lang="en-US" dirty="0"/>
              <a:t/>
            </a:r>
            <a:br>
              <a:rPr lang="en-US" dirty="0"/>
            </a:br>
            <a:endParaRPr lang="en-US" dirty="0"/>
          </a:p>
        </p:txBody>
      </p:sp>
      <p:sp>
        <p:nvSpPr>
          <p:cNvPr id="3" name="Content Placeholder 2"/>
          <p:cNvSpPr>
            <a:spLocks noGrp="1"/>
          </p:cNvSpPr>
          <p:nvPr>
            <p:ph idx="1"/>
          </p:nvPr>
        </p:nvSpPr>
        <p:spPr>
          <a:xfrm>
            <a:off x="0" y="2209799"/>
            <a:ext cx="9144000" cy="3681413"/>
          </a:xfrm>
        </p:spPr>
        <p:txBody>
          <a:bodyPr/>
          <a:lstStyle/>
          <a:p>
            <a:pPr marL="514350" indent="-514350">
              <a:buFont typeface="+mj-lt"/>
              <a:buAutoNum type="arabicPeriod"/>
            </a:pPr>
            <a:r>
              <a:rPr lang="en-US" dirty="0" smtClean="0"/>
              <a:t>Project </a:t>
            </a:r>
            <a:r>
              <a:rPr lang="en-US" dirty="0"/>
              <a:t>organizational images to attract high public service motivation staff. </a:t>
            </a:r>
            <a:endParaRPr lang="en-US" dirty="0" smtClean="0"/>
          </a:p>
          <a:p>
            <a:pPr marL="514350" indent="-514350">
              <a:buFont typeface="+mj-lt"/>
              <a:buAutoNum type="arabicPeriod"/>
            </a:pPr>
            <a:r>
              <a:rPr lang="en-US" dirty="0" smtClean="0"/>
              <a:t>Take </a:t>
            </a:r>
            <a:r>
              <a:rPr lang="en-US" dirty="0"/>
              <a:t>steps to screen in candidates with high public service motivation. </a:t>
            </a:r>
            <a:endParaRPr lang="en-US" dirty="0" smtClean="0"/>
          </a:p>
          <a:p>
            <a:pPr marL="514350" indent="-514350">
              <a:buFont typeface="+mj-lt"/>
              <a:buAutoNum type="arabicPeriod"/>
            </a:pPr>
            <a:r>
              <a:rPr lang="en-US" dirty="0" smtClean="0"/>
              <a:t>Take </a:t>
            </a:r>
            <a:r>
              <a:rPr lang="en-US" dirty="0"/>
              <a:t>steps to screen out candidates with motivations likely to crowd out intrinsic or prosocial orientations. </a:t>
            </a:r>
          </a:p>
        </p:txBody>
      </p:sp>
    </p:spTree>
    <p:extLst>
      <p:ext uri="{BB962C8B-B14F-4D97-AF65-F5344CB8AC3E}">
        <p14:creationId xmlns:p14="http://schemas.microsoft.com/office/powerpoint/2010/main" val="3585244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11213"/>
            <a:ext cx="9144000" cy="1143000"/>
          </a:xfrm>
        </p:spPr>
        <p:txBody>
          <a:bodyPr/>
          <a:lstStyle/>
          <a:p>
            <a:r>
              <a:rPr lang="en-US" sz="4000" dirty="0"/>
              <a:t>LESSON 2: </a:t>
            </a:r>
            <a:r>
              <a:rPr lang="en-US" sz="4000" dirty="0" smtClean="0"/>
              <a:t>CREATE A SUPPORTIVE WORK ENVIRONMENT </a:t>
            </a:r>
            <a:endParaRPr lang="en-US" sz="4000" dirty="0"/>
          </a:p>
        </p:txBody>
      </p:sp>
      <p:sp>
        <p:nvSpPr>
          <p:cNvPr id="3" name="Content Placeholder 2"/>
          <p:cNvSpPr>
            <a:spLocks noGrp="1"/>
          </p:cNvSpPr>
          <p:nvPr>
            <p:ph idx="1"/>
          </p:nvPr>
        </p:nvSpPr>
        <p:spPr>
          <a:xfrm>
            <a:off x="0" y="2209799"/>
            <a:ext cx="9144000" cy="3681413"/>
          </a:xfrm>
        </p:spPr>
        <p:txBody>
          <a:bodyPr/>
          <a:lstStyle/>
          <a:p>
            <a:pPr marL="514350" indent="-514350">
              <a:buFont typeface="+mj-lt"/>
              <a:buAutoNum type="arabicPeriod"/>
            </a:pPr>
            <a:r>
              <a:rPr lang="en-US" dirty="0" smtClean="0"/>
              <a:t>Organizations </a:t>
            </a:r>
            <a:r>
              <a:rPr lang="en-US" dirty="0"/>
              <a:t>that intentionally nurture public service motivation develop stronger ties between organization and employee values and goals. </a:t>
            </a:r>
            <a:endParaRPr lang="en-US" dirty="0" smtClean="0"/>
          </a:p>
          <a:p>
            <a:pPr marL="514350" indent="-514350">
              <a:buFont typeface="+mj-lt"/>
              <a:buAutoNum type="arabicPeriod"/>
            </a:pPr>
            <a:r>
              <a:rPr lang="en-US" dirty="0" smtClean="0"/>
              <a:t>Purging </a:t>
            </a:r>
            <a:r>
              <a:rPr lang="en-US" dirty="0"/>
              <a:t>practices that crowd out public service motivation complements nurturing it. </a:t>
            </a:r>
          </a:p>
        </p:txBody>
      </p:sp>
    </p:spTree>
    <p:extLst>
      <p:ext uri="{BB962C8B-B14F-4D97-AF65-F5344CB8AC3E}">
        <p14:creationId xmlns:p14="http://schemas.microsoft.com/office/powerpoint/2010/main" val="1098491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7201"/>
            <a:ext cx="9144000" cy="1066800"/>
          </a:xfrm>
        </p:spPr>
        <p:txBody>
          <a:bodyPr/>
          <a:lstStyle/>
          <a:p>
            <a:r>
              <a:rPr lang="en-US" sz="3600" dirty="0"/>
              <a:t>LESSON 3: </a:t>
            </a:r>
            <a:r>
              <a:rPr lang="en-US" sz="3600" dirty="0" smtClean="0"/>
              <a:t>LEVERAGE RELATIONSHIPS BETWEEN EMPLOYEES AND SERVICE BENEFICIARIES </a:t>
            </a:r>
            <a:endParaRPr lang="en-US" sz="3600" dirty="0"/>
          </a:p>
        </p:txBody>
      </p:sp>
      <p:sp>
        <p:nvSpPr>
          <p:cNvPr id="3" name="Content Placeholder 2"/>
          <p:cNvSpPr>
            <a:spLocks noGrp="1"/>
          </p:cNvSpPr>
          <p:nvPr>
            <p:ph idx="1"/>
          </p:nvPr>
        </p:nvSpPr>
        <p:spPr>
          <a:xfrm>
            <a:off x="0" y="2209799"/>
            <a:ext cx="9144000" cy="3681413"/>
          </a:xfrm>
        </p:spPr>
        <p:txBody>
          <a:bodyPr/>
          <a:lstStyle/>
          <a:p>
            <a:pPr marL="514350" indent="-514350">
              <a:buFont typeface="+mj-lt"/>
              <a:buAutoNum type="arabicPeriod"/>
            </a:pPr>
            <a:r>
              <a:rPr lang="en-US" dirty="0" smtClean="0"/>
              <a:t>Design </a:t>
            </a:r>
            <a:r>
              <a:rPr lang="en-US" dirty="0"/>
              <a:t>work for direct contacts between employees and beneficiaries. </a:t>
            </a:r>
            <a:endParaRPr lang="en-US" dirty="0" smtClean="0"/>
          </a:p>
          <a:p>
            <a:pPr marL="514350" indent="-514350">
              <a:buFont typeface="+mj-lt"/>
              <a:buAutoNum type="arabicPeriod"/>
            </a:pPr>
            <a:r>
              <a:rPr lang="en-US" dirty="0" smtClean="0"/>
              <a:t>When </a:t>
            </a:r>
            <a:r>
              <a:rPr lang="en-US" dirty="0"/>
              <a:t>the importance of the public work is salient for employees but direct contacts are constrained, use self-persuasion or other types of self-administered interventions to connect employees to beneficiaries. </a:t>
            </a:r>
          </a:p>
        </p:txBody>
      </p:sp>
    </p:spTree>
    <p:extLst>
      <p:ext uri="{BB962C8B-B14F-4D97-AF65-F5344CB8AC3E}">
        <p14:creationId xmlns:p14="http://schemas.microsoft.com/office/powerpoint/2010/main" val="3013042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1001"/>
            <a:ext cx="9144000" cy="1295399"/>
          </a:xfrm>
        </p:spPr>
        <p:txBody>
          <a:bodyPr/>
          <a:lstStyle/>
          <a:p>
            <a:r>
              <a:rPr lang="en-US" dirty="0" smtClean="0"/>
              <a:t>LESSON </a:t>
            </a:r>
            <a:r>
              <a:rPr lang="en-US" dirty="0"/>
              <a:t>4: </a:t>
            </a:r>
            <a:r>
              <a:rPr lang="en-US" dirty="0" smtClean="0"/>
              <a:t>PROVIDE OPPORTUNITIES FOR NEWCOMEERS TO LEARN PUBLIC SERVICE VALUES </a:t>
            </a:r>
            <a:endParaRPr lang="en-US" dirty="0"/>
          </a:p>
        </p:txBody>
      </p:sp>
      <p:sp>
        <p:nvSpPr>
          <p:cNvPr id="3" name="Content Placeholder 2"/>
          <p:cNvSpPr>
            <a:spLocks noGrp="1"/>
          </p:cNvSpPr>
          <p:nvPr>
            <p:ph idx="1"/>
          </p:nvPr>
        </p:nvSpPr>
        <p:spPr>
          <a:xfrm>
            <a:off x="0" y="2133599"/>
            <a:ext cx="9144000" cy="3757613"/>
          </a:xfrm>
        </p:spPr>
        <p:txBody>
          <a:bodyPr/>
          <a:lstStyle/>
          <a:p>
            <a:pPr marL="514350" indent="-514350">
              <a:buFont typeface="+mj-lt"/>
              <a:buAutoNum type="arabicPeriod"/>
            </a:pPr>
            <a:r>
              <a:rPr lang="en-US" dirty="0" smtClean="0"/>
              <a:t>On-boarding </a:t>
            </a:r>
            <a:r>
              <a:rPr lang="en-US" dirty="0"/>
              <a:t>and </a:t>
            </a:r>
            <a:r>
              <a:rPr lang="en-US" dirty="0" smtClean="0"/>
              <a:t>orientation </a:t>
            </a:r>
          </a:p>
          <a:p>
            <a:pPr marL="514350" indent="-514350">
              <a:buFont typeface="+mj-lt"/>
              <a:buAutoNum type="arabicPeriod"/>
            </a:pPr>
            <a:r>
              <a:rPr lang="en-US" dirty="0" smtClean="0"/>
              <a:t>Mentoring</a:t>
            </a:r>
            <a:endParaRPr lang="en-US" dirty="0"/>
          </a:p>
        </p:txBody>
      </p:sp>
    </p:spTree>
    <p:extLst>
      <p:ext uri="{BB962C8B-B14F-4D97-AF65-F5344CB8AC3E}">
        <p14:creationId xmlns:p14="http://schemas.microsoft.com/office/powerpoint/2010/main" val="1845998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457200"/>
            <a:ext cx="9067800" cy="1497013"/>
          </a:xfrm>
        </p:spPr>
        <p:txBody>
          <a:bodyPr/>
          <a:lstStyle/>
          <a:p>
            <a:r>
              <a:rPr lang="en-US" dirty="0" smtClean="0"/>
              <a:t>LESSON </a:t>
            </a:r>
            <a:r>
              <a:rPr lang="en-US" dirty="0"/>
              <a:t>5: </a:t>
            </a:r>
            <a:r>
              <a:rPr lang="en-US" dirty="0" smtClean="0"/>
              <a:t>DEVELOP LEADERS WHO COMMUNICATE AND MODEL PUBLIC SERVICE VALUES </a:t>
            </a:r>
            <a:endParaRPr lang="en-US" dirty="0"/>
          </a:p>
        </p:txBody>
      </p:sp>
      <p:sp>
        <p:nvSpPr>
          <p:cNvPr id="3" name="Content Placeholder 2"/>
          <p:cNvSpPr>
            <a:spLocks noGrp="1"/>
          </p:cNvSpPr>
          <p:nvPr>
            <p:ph idx="1"/>
          </p:nvPr>
        </p:nvSpPr>
        <p:spPr>
          <a:xfrm>
            <a:off x="76200" y="2286000"/>
            <a:ext cx="7618412" cy="4038600"/>
          </a:xfrm>
        </p:spPr>
        <p:txBody>
          <a:bodyPr/>
          <a:lstStyle/>
          <a:p>
            <a:pPr marL="514350" indent="-514350">
              <a:buFont typeface="+mj-lt"/>
              <a:buAutoNum type="arabicPeriod"/>
            </a:pPr>
            <a:r>
              <a:rPr lang="en-US" dirty="0" smtClean="0"/>
              <a:t>Articulating </a:t>
            </a:r>
            <a:r>
              <a:rPr lang="en-US" dirty="0"/>
              <a:t>mission and </a:t>
            </a:r>
            <a:r>
              <a:rPr lang="en-US" dirty="0" smtClean="0"/>
              <a:t>vision</a:t>
            </a:r>
          </a:p>
          <a:p>
            <a:pPr marL="514350" indent="-514350">
              <a:buFont typeface="+mj-lt"/>
              <a:buAutoNum type="arabicPeriod"/>
            </a:pPr>
            <a:r>
              <a:rPr lang="en-US" dirty="0" smtClean="0"/>
              <a:t>Value-based leadership </a:t>
            </a:r>
            <a:endParaRPr lang="en-US" dirty="0"/>
          </a:p>
        </p:txBody>
      </p:sp>
    </p:spTree>
    <p:extLst>
      <p:ext uri="{BB962C8B-B14F-4D97-AF65-F5344CB8AC3E}">
        <p14:creationId xmlns:p14="http://schemas.microsoft.com/office/powerpoint/2010/main" val="3570195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1" y="811213"/>
            <a:ext cx="7391400" cy="1143000"/>
          </a:xfrm>
        </p:spPr>
        <p:txBody>
          <a:bodyPr/>
          <a:lstStyle/>
          <a:p>
            <a:pPr algn="ctr"/>
            <a:r>
              <a:rPr lang="en-US" sz="4800" dirty="0" smtClean="0"/>
              <a:t>CONCLUSION</a:t>
            </a:r>
            <a:endParaRPr lang="en-US" sz="4800" dirty="0"/>
          </a:p>
        </p:txBody>
      </p:sp>
      <p:sp>
        <p:nvSpPr>
          <p:cNvPr id="3" name="Content Placeholder 2"/>
          <p:cNvSpPr>
            <a:spLocks noGrp="1"/>
          </p:cNvSpPr>
          <p:nvPr>
            <p:ph idx="1"/>
          </p:nvPr>
        </p:nvSpPr>
        <p:spPr>
          <a:xfrm>
            <a:off x="1219200" y="2133599"/>
            <a:ext cx="7416800" cy="3757613"/>
          </a:xfrm>
        </p:spPr>
        <p:txBody>
          <a:bodyPr/>
          <a:lstStyle/>
          <a:p>
            <a:pPr>
              <a:lnSpc>
                <a:spcPct val="90000"/>
              </a:lnSpc>
            </a:pPr>
            <a:r>
              <a:rPr lang="en-US" altLang="en-US" dirty="0"/>
              <a:t>Two Inferences from Recent Research</a:t>
            </a:r>
          </a:p>
          <a:p>
            <a:pPr lvl="2">
              <a:lnSpc>
                <a:spcPct val="90000"/>
              </a:lnSpc>
            </a:pPr>
            <a:r>
              <a:rPr lang="en-US" altLang="en-US" sz="2800" dirty="0"/>
              <a:t>Uncertainties about traditional motivational </a:t>
            </a:r>
            <a:r>
              <a:rPr lang="en-US" altLang="en-US" sz="2800" dirty="0" smtClean="0"/>
              <a:t>assumptions</a:t>
            </a:r>
            <a:endParaRPr lang="en-US" altLang="en-US" sz="2800" dirty="0"/>
          </a:p>
          <a:p>
            <a:pPr lvl="2">
              <a:lnSpc>
                <a:spcPct val="90000"/>
              </a:lnSpc>
            </a:pPr>
            <a:r>
              <a:rPr lang="en-US" altLang="en-US" sz="2800" dirty="0"/>
              <a:t>PSM can be powerful</a:t>
            </a:r>
          </a:p>
          <a:p>
            <a:pPr>
              <a:lnSpc>
                <a:spcPct val="90000"/>
              </a:lnSpc>
            </a:pPr>
            <a:r>
              <a:rPr lang="en-US" altLang="en-US" dirty="0" smtClean="0"/>
              <a:t>Coherent Management Strategies Using PSM </a:t>
            </a:r>
            <a:r>
              <a:rPr lang="en-US" altLang="en-US" dirty="0"/>
              <a:t>Can be Designed</a:t>
            </a:r>
          </a:p>
          <a:p>
            <a:pPr>
              <a:lnSpc>
                <a:spcPct val="90000"/>
              </a:lnSpc>
            </a:pPr>
            <a:r>
              <a:rPr lang="en-US" altLang="en-US" dirty="0"/>
              <a:t>Better Attraction, Retention, and  Performance are Likely Results</a:t>
            </a:r>
          </a:p>
          <a:p>
            <a:endParaRPr lang="en-US" dirty="0"/>
          </a:p>
        </p:txBody>
      </p:sp>
    </p:spTree>
    <p:extLst>
      <p:ext uri="{BB962C8B-B14F-4D97-AF65-F5344CB8AC3E}">
        <p14:creationId xmlns:p14="http://schemas.microsoft.com/office/powerpoint/2010/main" val="2315737069"/>
      </p:ext>
    </p:extLst>
  </p:cSld>
  <p:clrMapOvr>
    <a:masterClrMapping/>
  </p:clrMapOvr>
</p:sld>
</file>

<file path=ppt/theme/theme1.xml><?xml version="1.0" encoding="utf-8"?>
<a:theme xmlns:a="http://schemas.openxmlformats.org/drawingml/2006/main" name="Blank Presentation">
  <a:themeElements>
    <a:clrScheme name="Blank Presentation 1">
      <a:dk1>
        <a:srgbClr val="000000"/>
      </a:dk1>
      <a:lt1>
        <a:srgbClr val="FFFFFF"/>
      </a:lt1>
      <a:dk2>
        <a:srgbClr val="F8F3D2"/>
      </a:dk2>
      <a:lt2>
        <a:srgbClr val="B0B2B4"/>
      </a:lt2>
      <a:accent1>
        <a:srgbClr val="7D110C"/>
      </a:accent1>
      <a:accent2>
        <a:srgbClr val="6D6E70"/>
      </a:accent2>
      <a:accent3>
        <a:srgbClr val="FFFFFF"/>
      </a:accent3>
      <a:accent4>
        <a:srgbClr val="000000"/>
      </a:accent4>
      <a:accent5>
        <a:srgbClr val="BFAAAA"/>
      </a:accent5>
      <a:accent6>
        <a:srgbClr val="626365"/>
      </a:accent6>
      <a:hlink>
        <a:srgbClr val="7D110C"/>
      </a:hlink>
      <a:folHlink>
        <a:srgbClr val="6D6E70"/>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1"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1"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Blank Presentation 1">
        <a:dk1>
          <a:srgbClr val="000000"/>
        </a:dk1>
        <a:lt1>
          <a:srgbClr val="FFFFFF"/>
        </a:lt1>
        <a:dk2>
          <a:srgbClr val="F8F3D2"/>
        </a:dk2>
        <a:lt2>
          <a:srgbClr val="B0B2B4"/>
        </a:lt2>
        <a:accent1>
          <a:srgbClr val="7D110C"/>
        </a:accent1>
        <a:accent2>
          <a:srgbClr val="6D6E70"/>
        </a:accent2>
        <a:accent3>
          <a:srgbClr val="FFFFFF"/>
        </a:accent3>
        <a:accent4>
          <a:srgbClr val="000000"/>
        </a:accent4>
        <a:accent5>
          <a:srgbClr val="BFAAAA"/>
        </a:accent5>
        <a:accent6>
          <a:srgbClr val="626365"/>
        </a:accent6>
        <a:hlink>
          <a:srgbClr val="7D110C"/>
        </a:hlink>
        <a:folHlink>
          <a:srgbClr val="6D6E7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9F3D3"/>
        </a:lt1>
        <a:dk2>
          <a:srgbClr val="F8F3D2"/>
        </a:dk2>
        <a:lt2>
          <a:srgbClr val="B0B2B4"/>
        </a:lt2>
        <a:accent1>
          <a:srgbClr val="7D110C"/>
        </a:accent1>
        <a:accent2>
          <a:srgbClr val="6D6E70"/>
        </a:accent2>
        <a:accent3>
          <a:srgbClr val="FBF8E6"/>
        </a:accent3>
        <a:accent4>
          <a:srgbClr val="000000"/>
        </a:accent4>
        <a:accent5>
          <a:srgbClr val="BFAAAA"/>
        </a:accent5>
        <a:accent6>
          <a:srgbClr val="626365"/>
        </a:accent6>
        <a:hlink>
          <a:srgbClr val="7D110C"/>
        </a:hlink>
        <a:folHlink>
          <a:srgbClr val="6D6E7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Presentation">
  <a:themeElements>
    <a:clrScheme name="Blank Presentation 1">
      <a:dk1>
        <a:srgbClr val="000000"/>
      </a:dk1>
      <a:lt1>
        <a:srgbClr val="FFFFFF"/>
      </a:lt1>
      <a:dk2>
        <a:srgbClr val="F8F3D2"/>
      </a:dk2>
      <a:lt2>
        <a:srgbClr val="B0B2B4"/>
      </a:lt2>
      <a:accent1>
        <a:srgbClr val="7D110C"/>
      </a:accent1>
      <a:accent2>
        <a:srgbClr val="6D6E70"/>
      </a:accent2>
      <a:accent3>
        <a:srgbClr val="FFFFFF"/>
      </a:accent3>
      <a:accent4>
        <a:srgbClr val="000000"/>
      </a:accent4>
      <a:accent5>
        <a:srgbClr val="BFAAAA"/>
      </a:accent5>
      <a:accent6>
        <a:srgbClr val="626365"/>
      </a:accent6>
      <a:hlink>
        <a:srgbClr val="7D110C"/>
      </a:hlink>
      <a:folHlink>
        <a:srgbClr val="6D6E70"/>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1"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1"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Blank Presentation 1">
        <a:dk1>
          <a:srgbClr val="000000"/>
        </a:dk1>
        <a:lt1>
          <a:srgbClr val="FFFFFF"/>
        </a:lt1>
        <a:dk2>
          <a:srgbClr val="F8F3D2"/>
        </a:dk2>
        <a:lt2>
          <a:srgbClr val="B0B2B4"/>
        </a:lt2>
        <a:accent1>
          <a:srgbClr val="7D110C"/>
        </a:accent1>
        <a:accent2>
          <a:srgbClr val="6D6E70"/>
        </a:accent2>
        <a:accent3>
          <a:srgbClr val="FFFFFF"/>
        </a:accent3>
        <a:accent4>
          <a:srgbClr val="000000"/>
        </a:accent4>
        <a:accent5>
          <a:srgbClr val="BFAAAA"/>
        </a:accent5>
        <a:accent6>
          <a:srgbClr val="626365"/>
        </a:accent6>
        <a:hlink>
          <a:srgbClr val="7D110C"/>
        </a:hlink>
        <a:folHlink>
          <a:srgbClr val="6D6E7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9F3D3"/>
        </a:lt1>
        <a:dk2>
          <a:srgbClr val="F8F3D2"/>
        </a:dk2>
        <a:lt2>
          <a:srgbClr val="B0B2B4"/>
        </a:lt2>
        <a:accent1>
          <a:srgbClr val="7D110C"/>
        </a:accent1>
        <a:accent2>
          <a:srgbClr val="6D6E70"/>
        </a:accent2>
        <a:accent3>
          <a:srgbClr val="FBF8E6"/>
        </a:accent3>
        <a:accent4>
          <a:srgbClr val="000000"/>
        </a:accent4>
        <a:accent5>
          <a:srgbClr val="BFAAAA"/>
        </a:accent5>
        <a:accent6>
          <a:srgbClr val="626365"/>
        </a:accent6>
        <a:hlink>
          <a:srgbClr val="7D110C"/>
        </a:hlink>
        <a:folHlink>
          <a:srgbClr val="6D6E7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12859</TotalTime>
  <Words>698</Words>
  <Application>Microsoft Office PowerPoint</Application>
  <PresentationFormat>화면 슬라이드 쇼(4:3)</PresentationFormat>
  <Paragraphs>96</Paragraphs>
  <Slides>18</Slides>
  <Notes>2</Notes>
  <HiddenSlides>0</HiddenSlides>
  <MMClips>0</MMClips>
  <ScaleCrop>false</ScaleCrop>
  <HeadingPairs>
    <vt:vector size="6" baseType="variant">
      <vt:variant>
        <vt:lpstr>사용한 글꼴</vt:lpstr>
      </vt:variant>
      <vt:variant>
        <vt:i4>5</vt:i4>
      </vt:variant>
      <vt:variant>
        <vt:lpstr>테마</vt:lpstr>
      </vt:variant>
      <vt:variant>
        <vt:i4>2</vt:i4>
      </vt:variant>
      <vt:variant>
        <vt:lpstr>슬라이드 제목</vt:lpstr>
      </vt:variant>
      <vt:variant>
        <vt:i4>18</vt:i4>
      </vt:variant>
    </vt:vector>
  </HeadingPairs>
  <TitlesOfParts>
    <vt:vector size="25" baseType="lpstr">
      <vt:lpstr>ＭＳ Ｐゴシック</vt:lpstr>
      <vt:lpstr>Arial</vt:lpstr>
      <vt:lpstr>Calibri</vt:lpstr>
      <vt:lpstr>Georgia</vt:lpstr>
      <vt:lpstr>Wingdings 2</vt:lpstr>
      <vt:lpstr>Blank Presentation</vt:lpstr>
      <vt:lpstr>1_Blank Presentation</vt:lpstr>
      <vt:lpstr>PUBLIC SERVICE  MOTIVATION RESEARCH: LESSONS FOR PRACTICE</vt:lpstr>
      <vt:lpstr>PREVIEW</vt:lpstr>
      <vt:lpstr>WHAT IS PUBLIC SERVICE MOTIVATION?</vt:lpstr>
      <vt:lpstr>DEFINITIONS, continued</vt:lpstr>
      <vt:lpstr> THEORECTICAL FOUNDATIONS FOR PSM </vt:lpstr>
      <vt:lpstr>COMPARISONS OF ORIGINAL AND INTERNATIONAL SCALES</vt:lpstr>
      <vt:lpstr>RECENT RESEARCH: ARTICLE FREQUENCY OVER TIME</vt:lpstr>
      <vt:lpstr>GEOGRAPHIC LOCATION OF STUDIES</vt:lpstr>
      <vt:lpstr>RECENT KOREA STUDIES</vt:lpstr>
      <vt:lpstr>PUBLIC SERVICE MOTIVATION:  STATE or TRAIT?</vt:lpstr>
      <vt:lpstr>PUBLIC SERVICE MOTIVATION:  STATE vs TRAIT</vt:lpstr>
      <vt:lpstr>FIVE LESSONS</vt:lpstr>
      <vt:lpstr>LESSON 1: GIVE PRIORITY TO SELECTING FOR HIGH PUBLIC SERVICE MOTIVATION  </vt:lpstr>
      <vt:lpstr>LESSON 2: CREATE A SUPPORTIVE WORK ENVIRONMENT </vt:lpstr>
      <vt:lpstr>LESSON 3: LEVERAGE RELATIONSHIPS BETWEEN EMPLOYEES AND SERVICE BENEFICIARIES </vt:lpstr>
      <vt:lpstr>LESSON 4: PROVIDE OPPORTUNITIES FOR NEWCOMEERS TO LEARN PUBLIC SERVICE VALUES </vt:lpstr>
      <vt:lpstr>LESSON 5: DEVELOP LEADERS WHO COMMUNICATE AND MODEL PUBLIC SERVICE VALUES </vt:lpstr>
      <vt:lpstr>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Public Service Motivation Research: Reflections, Scientific and Personal</dc:title>
  <dc:creator>Perry, James L.</dc:creator>
  <cp:lastModifiedBy>GGU</cp:lastModifiedBy>
  <cp:revision>116</cp:revision>
  <dcterms:created xsi:type="dcterms:W3CDTF">2013-11-04T13:22:21Z</dcterms:created>
  <dcterms:modified xsi:type="dcterms:W3CDTF">2016-10-31T06:47:18Z</dcterms:modified>
</cp:coreProperties>
</file>