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4">
  <p:sldMasterIdLst>
    <p:sldMasterId id="2147483670" r:id="rId1"/>
  </p:sldMasterIdLst>
  <p:notesMasterIdLst>
    <p:notesMasterId r:id="rId15"/>
  </p:notesMasterIdLst>
  <p:handoutMasterIdLst>
    <p:handoutMasterId r:id="rId16"/>
  </p:handoutMasterIdLst>
  <p:sldIdLst>
    <p:sldId id="279" r:id="rId2"/>
    <p:sldId id="287" r:id="rId3"/>
    <p:sldId id="316" r:id="rId4"/>
    <p:sldId id="343" r:id="rId5"/>
    <p:sldId id="339" r:id="rId6"/>
    <p:sldId id="344" r:id="rId7"/>
    <p:sldId id="345" r:id="rId8"/>
    <p:sldId id="347" r:id="rId9"/>
    <p:sldId id="348" r:id="rId10"/>
    <p:sldId id="349" r:id="rId11"/>
    <p:sldId id="350" r:id="rId12"/>
    <p:sldId id="351" r:id="rId13"/>
    <p:sldId id="353" r:id="rId14"/>
  </p:sldIdLst>
  <p:sldSz cx="7556500" cy="10693400"/>
  <p:notesSz cx="6761163" cy="9942513"/>
  <p:embeddedFontLst>
    <p:embeddedFont>
      <p:font typeface="나눔고딕" panose="020B0600000101010101" charset="-127"/>
      <p:regular r:id="rId17"/>
      <p:bold r:id="rId18"/>
    </p:embeddedFont>
    <p:embeddedFont>
      <p:font typeface="맑은 고딕" panose="020B0503020000020004" pitchFamily="50" charset="-127"/>
      <p:regular r:id="rId19"/>
      <p:bold r:id="rId2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220" userDrawn="1">
          <p15:clr>
            <a:srgbClr val="A4A3A4"/>
          </p15:clr>
        </p15:guide>
        <p15:guide id="2" pos="4540" userDrawn="1">
          <p15:clr>
            <a:srgbClr val="A4A3A4"/>
          </p15:clr>
        </p15:guide>
        <p15:guide id="3" orient="horz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3C7C"/>
    <a:srgbClr val="0068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07" autoAdjust="0"/>
    <p:restoredTop sz="95421" autoAdjust="0"/>
  </p:normalViewPr>
  <p:slideViewPr>
    <p:cSldViewPr>
      <p:cViewPr>
        <p:scale>
          <a:sx n="125" d="100"/>
          <a:sy n="125" d="100"/>
        </p:scale>
        <p:origin x="-252" y="216"/>
      </p:cViewPr>
      <p:guideLst>
        <p:guide orient="horz" pos="3368"/>
        <p:guide pos="220"/>
        <p:guide pos="4540"/>
      </p:guideLst>
    </p:cSldViewPr>
  </p:slideViewPr>
  <p:outlineViewPr>
    <p:cViewPr>
      <p:scale>
        <a:sx n="33" d="100"/>
        <a:sy n="33" d="100"/>
      </p:scale>
      <p:origin x="252" y="124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38" y="-114"/>
      </p:cViewPr>
      <p:guideLst>
        <p:guide orient="horz" pos="3131"/>
        <p:guide pos="212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30311" cy="498897"/>
          </a:xfrm>
          <a:prstGeom prst="rect">
            <a:avLst/>
          </a:prstGeom>
        </p:spPr>
        <p:txBody>
          <a:bodyPr vert="horz" lIns="83686" tIns="41843" rIns="83686" bIns="41843" rtlCol="0"/>
          <a:lstStyle>
            <a:lvl1pPr algn="l">
              <a:defRPr sz="11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29432" y="0"/>
            <a:ext cx="2930311" cy="498897"/>
          </a:xfrm>
          <a:prstGeom prst="rect">
            <a:avLst/>
          </a:prstGeom>
        </p:spPr>
        <p:txBody>
          <a:bodyPr vert="horz" lIns="83686" tIns="41843" rIns="83686" bIns="41843" rtlCol="0"/>
          <a:lstStyle>
            <a:lvl1pPr algn="r">
              <a:defRPr sz="1100"/>
            </a:lvl1pPr>
          </a:lstStyle>
          <a:p>
            <a:fld id="{1DC86B42-A30B-4B2B-9E7E-5863893FE72B}" type="datetimeFigureOut">
              <a:rPr lang="ko-KR" altLang="en-US" smtClean="0"/>
              <a:pPr/>
              <a:t>2017-03-09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3617"/>
            <a:ext cx="2930311" cy="498897"/>
          </a:xfrm>
          <a:prstGeom prst="rect">
            <a:avLst/>
          </a:prstGeom>
        </p:spPr>
        <p:txBody>
          <a:bodyPr vert="horz" lIns="83686" tIns="41843" rIns="83686" bIns="41843" rtlCol="0" anchor="b"/>
          <a:lstStyle>
            <a:lvl1pPr algn="l">
              <a:defRPr sz="11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29432" y="9443617"/>
            <a:ext cx="2930311" cy="498897"/>
          </a:xfrm>
          <a:prstGeom prst="rect">
            <a:avLst/>
          </a:prstGeom>
        </p:spPr>
        <p:txBody>
          <a:bodyPr vert="horz" lIns="83686" tIns="41843" rIns="83686" bIns="41843" rtlCol="0" anchor="b"/>
          <a:lstStyle>
            <a:lvl1pPr algn="r">
              <a:defRPr sz="1100"/>
            </a:lvl1pPr>
          </a:lstStyle>
          <a:p>
            <a:fld id="{3AFE9BD3-6BF1-4887-A913-700648C18E3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655551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30311" cy="498897"/>
          </a:xfrm>
          <a:prstGeom prst="rect">
            <a:avLst/>
          </a:prstGeom>
        </p:spPr>
        <p:txBody>
          <a:bodyPr vert="horz" lIns="83686" tIns="41843" rIns="83686" bIns="41843" rtlCol="0"/>
          <a:lstStyle>
            <a:lvl1pPr algn="l">
              <a:defRPr sz="11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29432" y="0"/>
            <a:ext cx="2930311" cy="498897"/>
          </a:xfrm>
          <a:prstGeom prst="rect">
            <a:avLst/>
          </a:prstGeom>
        </p:spPr>
        <p:txBody>
          <a:bodyPr vert="horz" lIns="83686" tIns="41843" rIns="83686" bIns="41843" rtlCol="0"/>
          <a:lstStyle>
            <a:lvl1pPr algn="r">
              <a:defRPr sz="1100"/>
            </a:lvl1pPr>
          </a:lstStyle>
          <a:p>
            <a:fld id="{8D0FD3FA-46EB-4A93-941C-25CCA541F6CF}" type="datetimeFigureOut">
              <a:rPr lang="ko-KR" altLang="en-US" smtClean="0"/>
              <a:pPr/>
              <a:t>2017-03-09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95513" y="1243013"/>
            <a:ext cx="2370137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686" tIns="41843" rIns="83686" bIns="41843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6117" y="4785277"/>
            <a:ext cx="5408930" cy="3914422"/>
          </a:xfrm>
          <a:prstGeom prst="rect">
            <a:avLst/>
          </a:prstGeom>
        </p:spPr>
        <p:txBody>
          <a:bodyPr vert="horz" lIns="83686" tIns="41843" rIns="83686" bIns="41843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3617"/>
            <a:ext cx="2930311" cy="498897"/>
          </a:xfrm>
          <a:prstGeom prst="rect">
            <a:avLst/>
          </a:prstGeom>
        </p:spPr>
        <p:txBody>
          <a:bodyPr vert="horz" lIns="83686" tIns="41843" rIns="83686" bIns="41843" rtlCol="0" anchor="b"/>
          <a:lstStyle>
            <a:lvl1pPr algn="l">
              <a:defRPr sz="11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29432" y="9443617"/>
            <a:ext cx="2930311" cy="498897"/>
          </a:xfrm>
          <a:prstGeom prst="rect">
            <a:avLst/>
          </a:prstGeom>
        </p:spPr>
        <p:txBody>
          <a:bodyPr vert="horz" lIns="83686" tIns="41843" rIns="83686" bIns="41843" rtlCol="0" anchor="b"/>
          <a:lstStyle>
            <a:lvl1pPr algn="r">
              <a:defRPr sz="1100"/>
            </a:lvl1pPr>
          </a:lstStyle>
          <a:p>
            <a:fld id="{67718165-8621-451F-BC19-BCA9A56022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33605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18165-8621-451F-BC19-BCA9A56022EF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18165-8621-451F-BC19-BCA9A56022EF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04944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18165-8621-451F-BC19-BCA9A56022EF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77584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378141" y="569913"/>
            <a:ext cx="6829108" cy="10429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9" name="텍스트 개체 틀 2"/>
          <p:cNvSpPr>
            <a:spLocks noGrp="1"/>
          </p:cNvSpPr>
          <p:nvPr>
            <p:ph idx="1"/>
          </p:nvPr>
        </p:nvSpPr>
        <p:spPr>
          <a:xfrm>
            <a:off x="378141" y="2636763"/>
            <a:ext cx="6812598" cy="55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12" name="object 6"/>
          <p:cNvSpPr/>
          <p:nvPr userDrawn="1"/>
        </p:nvSpPr>
        <p:spPr>
          <a:xfrm>
            <a:off x="349250" y="560324"/>
            <a:ext cx="6857999" cy="45719"/>
          </a:xfrm>
          <a:custGeom>
            <a:avLst/>
            <a:gdLst/>
            <a:ahLst/>
            <a:cxnLst/>
            <a:rect l="l" t="t" r="r" b="b"/>
            <a:pathLst>
              <a:path w="6481445">
                <a:moveTo>
                  <a:pt x="0" y="0"/>
                </a:moveTo>
                <a:lnTo>
                  <a:pt x="6481317" y="0"/>
                </a:lnTo>
              </a:path>
            </a:pathLst>
          </a:custGeom>
          <a:ln w="3175">
            <a:solidFill>
              <a:srgbClr val="606367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9"/>
          <p:cNvSpPr/>
          <p:nvPr userDrawn="1"/>
        </p:nvSpPr>
        <p:spPr>
          <a:xfrm flipV="1">
            <a:off x="349250" y="2437342"/>
            <a:ext cx="6857999" cy="45719"/>
          </a:xfrm>
          <a:custGeom>
            <a:avLst/>
            <a:gdLst/>
            <a:ahLst/>
            <a:cxnLst/>
            <a:rect l="l" t="t" r="r" b="b"/>
            <a:pathLst>
              <a:path w="6481445">
                <a:moveTo>
                  <a:pt x="0" y="0"/>
                </a:moveTo>
                <a:lnTo>
                  <a:pt x="6481317" y="0"/>
                </a:lnTo>
              </a:path>
            </a:pathLst>
          </a:custGeom>
          <a:ln w="3175">
            <a:solidFill>
              <a:srgbClr val="606367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2928142" y="10162178"/>
            <a:ext cx="1700213" cy="469900"/>
          </a:xfrm>
          <a:prstGeom prst="rect">
            <a:avLst/>
          </a:prstGeom>
        </p:spPr>
        <p:txBody>
          <a:bodyPr anchor="t"/>
          <a:lstStyle>
            <a:lvl1pPr algn="ctr">
              <a:defRPr sz="10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B432651B-617C-4443-8EC6-C683DB4D773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9058164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pos="220" userDrawn="1">
          <p15:clr>
            <a:srgbClr val="FBAE40"/>
          </p15:clr>
        </p15:guide>
        <p15:guide id="2" pos="45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2928142" y="10161381"/>
            <a:ext cx="1700213" cy="377444"/>
          </a:xfrm>
          <a:prstGeom prst="rect">
            <a:avLst/>
          </a:prstGeom>
        </p:spPr>
        <p:txBody>
          <a:bodyPr anchor="t"/>
          <a:lstStyle>
            <a:lvl1pPr algn="ctr">
              <a:defRPr sz="10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B432651B-617C-4443-8EC6-C683DB4D773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object 6"/>
          <p:cNvSpPr/>
          <p:nvPr userDrawn="1"/>
        </p:nvSpPr>
        <p:spPr>
          <a:xfrm>
            <a:off x="349250" y="496824"/>
            <a:ext cx="6857999" cy="45719"/>
          </a:xfrm>
          <a:custGeom>
            <a:avLst/>
            <a:gdLst/>
            <a:ahLst/>
            <a:cxnLst/>
            <a:rect l="l" t="t" r="r" b="b"/>
            <a:pathLst>
              <a:path w="6481445">
                <a:moveTo>
                  <a:pt x="0" y="0"/>
                </a:moveTo>
                <a:lnTo>
                  <a:pt x="6481317" y="0"/>
                </a:lnTo>
              </a:path>
            </a:pathLst>
          </a:custGeom>
          <a:ln w="3175">
            <a:solidFill>
              <a:srgbClr val="606367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92202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8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FontTx/>
              <a:buNone/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5"/>
          </p:nvPr>
        </p:nvSpPr>
        <p:spPr>
          <a:xfrm>
            <a:off x="363538" y="241300"/>
            <a:ext cx="6842125" cy="2555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1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7733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3"/>
          <p:cNvSpPr/>
          <p:nvPr userDrawn="1"/>
        </p:nvSpPr>
        <p:spPr>
          <a:xfrm flipV="1">
            <a:off x="378141" y="10071099"/>
            <a:ext cx="6829109" cy="76200"/>
          </a:xfrm>
          <a:custGeom>
            <a:avLst/>
            <a:gdLst/>
            <a:ahLst/>
            <a:cxnLst/>
            <a:rect l="l" t="t" r="r" b="b"/>
            <a:pathLst>
              <a:path w="3256279">
                <a:moveTo>
                  <a:pt x="0" y="0"/>
                </a:moveTo>
                <a:lnTo>
                  <a:pt x="3255899" y="0"/>
                </a:lnTo>
              </a:path>
            </a:pathLst>
          </a:custGeom>
          <a:ln w="3175">
            <a:solidFill>
              <a:srgbClr val="606367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extBox 1"/>
          <p:cNvSpPr txBox="1"/>
          <p:nvPr userDrawn="1"/>
        </p:nvSpPr>
        <p:spPr>
          <a:xfrm>
            <a:off x="4692650" y="230415"/>
            <a:ext cx="27637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2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 진로</a:t>
            </a:r>
            <a:r>
              <a:rPr lang="en-US" altLang="ko-KR" sz="1000" dirty="0" smtClean="0">
                <a:solidFill>
                  <a:schemeClr val="bg2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000" dirty="0" smtClean="0">
                <a:solidFill>
                  <a:schemeClr val="bg2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취업 지원 카드시스템 사용자 매뉴얼</a:t>
            </a:r>
            <a:endParaRPr lang="ko-KR" altLang="en-US" sz="1000" dirty="0">
              <a:solidFill>
                <a:schemeClr val="bg2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110" y="10225678"/>
            <a:ext cx="912140" cy="227302"/>
          </a:xfrm>
          <a:prstGeom prst="rect">
            <a:avLst/>
          </a:prstGeom>
        </p:spPr>
      </p:pic>
      <p:pic>
        <p:nvPicPr>
          <p:cNvPr id="7" name="그림 6" descr="left_logo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349250" y="10161814"/>
            <a:ext cx="685800" cy="32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011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9" r:id="rId2"/>
    <p:sldLayoutId id="2147483690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marL="0" marR="0" indent="0" algn="ctr" defTabSz="914400" rtl="0" eaLnBrk="1" fontAlgn="auto" latinLnBrk="1" hangingPunct="1">
        <a:lnSpc>
          <a:spcPct val="9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400" kern="1200" baseline="0">
          <a:solidFill>
            <a:srgbClr val="243C7C"/>
          </a:solidFill>
          <a:latin typeface="나눔고딕" panose="020D0604000000000000" pitchFamily="50" charset="-127"/>
          <a:ea typeface="나눔고딕" panose="020D0604000000000000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3368">
          <p15:clr>
            <a:srgbClr val="F26B43"/>
          </p15:clr>
        </p15:guide>
        <p15:guide id="2" pos="23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8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3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9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개체 틀 1"/>
          <p:cNvSpPr txBox="1">
            <a:spLocks/>
          </p:cNvSpPr>
          <p:nvPr/>
        </p:nvSpPr>
        <p:spPr>
          <a:xfrm>
            <a:off x="659540" y="4299064"/>
            <a:ext cx="651827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000" kern="1200" baseline="0">
                <a:solidFill>
                  <a:srgbClr val="243C7C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3200" dirty="0" smtClean="0"/>
              <a:t>학생 진로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취업 지원 카드 시스템</a:t>
            </a:r>
            <a:endParaRPr lang="en-US" altLang="ko-KR" sz="3200" dirty="0" smtClean="0"/>
          </a:p>
          <a:p>
            <a:pPr>
              <a:lnSpc>
                <a:spcPct val="100000"/>
              </a:lnSpc>
            </a:pPr>
            <a:r>
              <a:rPr lang="ko-KR" altLang="en-US" sz="3200" dirty="0" smtClean="0"/>
              <a:t>사용자 매뉴얼</a:t>
            </a:r>
            <a:endParaRPr lang="ko-KR" altLang="en-US" sz="3200" dirty="0"/>
          </a:p>
        </p:txBody>
      </p:sp>
      <p:sp>
        <p:nvSpPr>
          <p:cNvPr id="8" name="object 3"/>
          <p:cNvSpPr/>
          <p:nvPr/>
        </p:nvSpPr>
        <p:spPr>
          <a:xfrm flipV="1">
            <a:off x="378141" y="9994899"/>
            <a:ext cx="6829109" cy="76200"/>
          </a:xfrm>
          <a:custGeom>
            <a:avLst/>
            <a:gdLst/>
            <a:ahLst/>
            <a:cxnLst/>
            <a:rect l="l" t="t" r="r" b="b"/>
            <a:pathLst>
              <a:path w="3256279">
                <a:moveTo>
                  <a:pt x="0" y="0"/>
                </a:moveTo>
                <a:lnTo>
                  <a:pt x="3255899" y="0"/>
                </a:lnTo>
              </a:path>
            </a:pathLst>
          </a:custGeom>
          <a:ln w="3175">
            <a:solidFill>
              <a:srgbClr val="606367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6" name="그림 5" descr="left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650" y="3213100"/>
            <a:ext cx="3124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31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378141" y="569913"/>
            <a:ext cx="6829108" cy="1271587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■</a:t>
            </a:r>
            <a:r>
              <a:rPr lang="en-US" altLang="ko-KR" dirty="0" smtClean="0"/>
              <a:t> </a:t>
            </a:r>
            <a:r>
              <a:rPr lang="ko-KR" altLang="en-US" dirty="0" smtClean="0"/>
              <a:t>종합정보시스템 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 </a:t>
            </a:r>
            <a:br>
              <a:rPr lang="en-US" altLang="ko-KR" dirty="0" smtClean="0"/>
            </a:br>
            <a:r>
              <a:rPr lang="en-US" altLang="ko-KR" dirty="0" smtClean="0"/>
              <a:t>   </a:t>
            </a:r>
            <a:r>
              <a:rPr lang="ko-KR" altLang="en-US" sz="1300" dirty="0" smtClean="0"/>
              <a:t>○ </a:t>
            </a:r>
            <a:r>
              <a:rPr lang="ko-KR" altLang="en-US" sz="1300" dirty="0" smtClean="0"/>
              <a:t>금강대학교   메인   홈페이지    </a:t>
            </a:r>
            <a:r>
              <a:rPr lang="en-US" altLang="ko-KR" sz="1300" dirty="0" smtClean="0"/>
              <a:t>-   </a:t>
            </a:r>
            <a:r>
              <a:rPr lang="ko-KR" altLang="en-US" sz="1300" smtClean="0"/>
              <a:t>종합정보시스템    </a:t>
            </a:r>
            <a:r>
              <a:rPr lang="ko-KR" altLang="en-US" sz="1300" dirty="0" smtClean="0"/>
              <a:t>로그인</a:t>
            </a:r>
            <a:r>
              <a:rPr lang="en-US" altLang="ko-KR" sz="1300" dirty="0" smtClean="0"/>
              <a:t/>
            </a:r>
            <a:br>
              <a:rPr lang="en-US" altLang="ko-KR" sz="1300" dirty="0" smtClean="0"/>
            </a:br>
            <a:endParaRPr lang="ko-KR" altLang="en-US" sz="13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pic>
        <p:nvPicPr>
          <p:cNvPr id="4" name="Picture 3" descr="D:\2016학년도\취업지원센터\학생 진로 취업지원 카드\학생 메뉴얼\1.종합정보시스템 들어가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93900"/>
            <a:ext cx="685800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2016학년도\취업지원센터\학생 진로 취업지원 카드\학생 메뉴얼\2.종합정보시스템 로그인하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08700"/>
            <a:ext cx="6874510" cy="386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79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상담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1.1 </a:t>
            </a:r>
            <a:r>
              <a:rPr lang="ko-KR" altLang="en-US" sz="1600" dirty="0" smtClean="0"/>
              <a:t>상담신청내역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1.1 </a:t>
            </a:r>
            <a:r>
              <a:rPr lang="ko-KR" altLang="en-US" dirty="0" smtClean="0"/>
              <a:t>상담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상담신청내역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77850" y="4889500"/>
            <a:ext cx="6460488" cy="321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상담신청 메뉴를 선택합니다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기간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상태를 선택하여 조회할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상담 제목을 선택하면 신청한 상담내역을 확인 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현재 시간 이후의 상담일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상담시간과 상담상태가  대기인 상담신청 내역의 경우 상담취소가 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가능합니다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심리상담의 경우 상담신청 항목이 다르기 때문에 상담내역 상세정보 화면에 차이가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44850" y="466090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[</a:t>
            </a:r>
            <a:r>
              <a:rPr lang="ko-KR" altLang="en-US" sz="1200" dirty="0" smtClean="0"/>
              <a:t>상담내역 화면</a:t>
            </a:r>
            <a:r>
              <a:rPr lang="en-US" altLang="ko-KR" sz="1200" dirty="0" smtClean="0"/>
              <a:t>]</a:t>
            </a:r>
            <a:endParaRPr lang="ko-KR" altLang="en-US" sz="1200" dirty="0"/>
          </a:p>
        </p:txBody>
      </p:sp>
      <p:pic>
        <p:nvPicPr>
          <p:cNvPr id="1028" name="Picture 4" descr="C:\Users\master\Desktop\제목클로즈업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7850" y="6108700"/>
            <a:ext cx="1800226" cy="609600"/>
          </a:xfrm>
          <a:prstGeom prst="rect">
            <a:avLst/>
          </a:prstGeom>
          <a:noFill/>
        </p:spPr>
      </p:pic>
      <p:pic>
        <p:nvPicPr>
          <p:cNvPr id="16" name="그림 7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850" y="6337300"/>
            <a:ext cx="554038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직선 화살표 연결선 16"/>
          <p:cNvCxnSpPr/>
          <p:nvPr/>
        </p:nvCxnSpPr>
        <p:spPr>
          <a:xfrm>
            <a:off x="1873250" y="6718300"/>
            <a:ext cx="12954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hyunjoong\Desktop\사용자 지정 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5" y="1431538"/>
            <a:ext cx="6160630" cy="322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yunjoong\Desktop\사용자 지정 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830" y="5741985"/>
            <a:ext cx="3881437" cy="150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:\Users\hyunjoong\Desktop\사용자 지정 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868" y="8166100"/>
            <a:ext cx="3592790" cy="177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상담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1.1 </a:t>
            </a:r>
            <a:r>
              <a:rPr lang="ko-KR" altLang="en-US" sz="1600" dirty="0" smtClean="0"/>
              <a:t>상담신청내역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1.1 </a:t>
            </a:r>
            <a:r>
              <a:rPr lang="ko-KR" altLang="en-US" dirty="0" smtClean="0"/>
              <a:t>상담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상담신청내역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654050" y="1689100"/>
            <a:ext cx="6460488" cy="513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5)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학생은 종료된 상담에 대하여 상담후기를 작성할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6)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등록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버튼을 클릭하면 개인정보 제공동의 팝업 창이 활성화 되며 동의 시 상담신청화면으로 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넘어갑니다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</p:txBody>
      </p:sp>
      <p:pic>
        <p:nvPicPr>
          <p:cNvPr id="2050" name="Picture 2" descr="C:\Users\master\Desktop\개인정보이용동의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25850" y="6718300"/>
            <a:ext cx="3562350" cy="2438400"/>
          </a:xfrm>
          <a:prstGeom prst="rect">
            <a:avLst/>
          </a:prstGeom>
          <a:noFill/>
        </p:spPr>
      </p:pic>
      <p:pic>
        <p:nvPicPr>
          <p:cNvPr id="19" name="Picture 6" descr="C:\Users\master\Desktop\학생-등록버튼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450" y="7404100"/>
            <a:ext cx="1143000" cy="1047750"/>
          </a:xfrm>
          <a:prstGeom prst="rect">
            <a:avLst/>
          </a:prstGeom>
          <a:noFill/>
        </p:spPr>
      </p:pic>
      <p:pic>
        <p:nvPicPr>
          <p:cNvPr id="20" name="그림 7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850" y="7937500"/>
            <a:ext cx="554038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직선 화살표 연결선 20"/>
          <p:cNvCxnSpPr/>
          <p:nvPr/>
        </p:nvCxnSpPr>
        <p:spPr>
          <a:xfrm>
            <a:off x="2025650" y="8318500"/>
            <a:ext cx="12954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C:\Users\hyunjoong\Desktop\사용자 지정 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463" y="2059940"/>
            <a:ext cx="5923425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상담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1.2 </a:t>
            </a:r>
            <a:r>
              <a:rPr lang="ko-KR" altLang="en-US" sz="1600" dirty="0" smtClean="0"/>
              <a:t>상담신청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1.2 </a:t>
            </a:r>
            <a:r>
              <a:rPr lang="ko-KR" altLang="en-US" dirty="0" smtClean="0"/>
              <a:t>상담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상담신청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77850" y="4737100"/>
            <a:ext cx="6460488" cy="3453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상담신청 화면입니다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교수상담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일반상담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심리상담 탭을 선택하여 상담을 신청 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AutoNum type="arabicParenR" startAt="2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표시된 주간일자 좌우의 화살표 버튼을 클릭 시 주 단위 일자 이동이 가능합니다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달력 아이콘을 클릭 시 달력화면이 나오며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원하는 일자를 선택하면 그 일자가 포함된 주간       설정내역이 화면에 표시됩니다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 startAt="2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원하는 상담사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교수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를 선택하여 해당 상담사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교수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의 주간 상담일정내역을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확인 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44850" y="443230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[</a:t>
            </a:r>
            <a:r>
              <a:rPr lang="ko-KR" altLang="en-US" sz="1200" dirty="0" smtClean="0"/>
              <a:t>상담신청 화면</a:t>
            </a:r>
            <a:r>
              <a:rPr lang="en-US" altLang="ko-KR" sz="1200" dirty="0" smtClean="0"/>
              <a:t>]</a:t>
            </a:r>
            <a:endParaRPr lang="ko-KR" altLang="en-US" sz="1200" dirty="0"/>
          </a:p>
        </p:txBody>
      </p:sp>
      <p:pic>
        <p:nvPicPr>
          <p:cNvPr id="27" name="Picture 3" descr="C:\Users\master\Desktop\교수-상담설정-상담가능시간설정-데이터피커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83050" y="5880100"/>
            <a:ext cx="2362200" cy="1495337"/>
          </a:xfrm>
          <a:prstGeom prst="rect">
            <a:avLst/>
          </a:prstGeom>
          <a:noFill/>
        </p:spPr>
      </p:pic>
      <p:pic>
        <p:nvPicPr>
          <p:cNvPr id="28" name="Picture 4" descr="C:\Users\master\Desktop\교수-상담설정-상담가능시간설정-데이터피커-아이콘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8850" y="6032500"/>
            <a:ext cx="1762125" cy="657225"/>
          </a:xfrm>
          <a:prstGeom prst="rect">
            <a:avLst/>
          </a:prstGeom>
          <a:noFill/>
        </p:spPr>
      </p:pic>
      <p:pic>
        <p:nvPicPr>
          <p:cNvPr id="29" name="그림 7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0" y="62611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직선 화살표 연결선 29"/>
          <p:cNvCxnSpPr/>
          <p:nvPr/>
        </p:nvCxnSpPr>
        <p:spPr>
          <a:xfrm>
            <a:off x="2711450" y="6489700"/>
            <a:ext cx="12954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3" descr="C:\Users\hyunjoong\Desktop\사용자 지정 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00" y="8155941"/>
            <a:ext cx="2057400" cy="118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yunjoong\Desktop\사용자 지정 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46" y="1460500"/>
            <a:ext cx="5994797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상담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1.2 </a:t>
            </a:r>
            <a:r>
              <a:rPr lang="ko-KR" altLang="en-US" sz="1600" dirty="0" smtClean="0"/>
              <a:t>상담신청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1.2 </a:t>
            </a:r>
            <a:r>
              <a:rPr lang="ko-KR" altLang="en-US" dirty="0" smtClean="0"/>
              <a:t>상담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상담신청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77850" y="1536700"/>
            <a:ext cx="6460488" cy="5853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AutoNum type="arabicParenR" startAt="5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상담사의 상담분야를 확인할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색깔 별로 예약 상태를 확인할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7)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흰색 칸을 클릭 시 첫 번째 클릭은 시작시간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두 번째  클릭은 종료시간을 설정합니다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만약 첫 번째 클릭만으로 설정을 저장한다면 종료시간은 자동으로 시작시간의 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시간 후로 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설정됩니다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8)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위의 과정을 거치지 않고 하단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상담 일시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항목에서 직접 일자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시간을 입력할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AutoNum type="arabicParenR" startAt="5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098" name="Picture 2" descr="C:\Users\master\Desktop\상담분야-클로즈업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250" y="2222500"/>
            <a:ext cx="1295400" cy="838200"/>
          </a:xfrm>
          <a:prstGeom prst="rect">
            <a:avLst/>
          </a:prstGeom>
          <a:noFill/>
        </p:spPr>
      </p:pic>
      <p:pic>
        <p:nvPicPr>
          <p:cNvPr id="31" name="그림 70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26035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2" name="직선 화살표 연결선 31"/>
          <p:cNvCxnSpPr/>
          <p:nvPr/>
        </p:nvCxnSpPr>
        <p:spPr>
          <a:xfrm>
            <a:off x="1873250" y="2832100"/>
            <a:ext cx="9144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C:\Users\master\Desktop\예약상태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1450" y="3975100"/>
            <a:ext cx="3486150" cy="333375"/>
          </a:xfrm>
          <a:prstGeom prst="rect">
            <a:avLst/>
          </a:prstGeom>
          <a:noFill/>
        </p:spPr>
      </p:pic>
      <p:pic>
        <p:nvPicPr>
          <p:cNvPr id="4101" name="Picture 5" descr="C:\Users\master\Desktop\학생_시간선택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1450" y="4965700"/>
            <a:ext cx="4173538" cy="1674926"/>
          </a:xfrm>
          <a:prstGeom prst="rect">
            <a:avLst/>
          </a:prstGeom>
          <a:noFill/>
        </p:spPr>
      </p:pic>
      <p:pic>
        <p:nvPicPr>
          <p:cNvPr id="4102" name="Picture 6" descr="C:\Users\master\Desktop\상담일시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7050" y="9156700"/>
            <a:ext cx="3600450" cy="704850"/>
          </a:xfrm>
          <a:prstGeom prst="rect">
            <a:avLst/>
          </a:prstGeom>
          <a:noFill/>
        </p:spPr>
      </p:pic>
      <p:pic>
        <p:nvPicPr>
          <p:cNvPr id="4103" name="Picture 7" descr="C:\Users\master\Desktop\달력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78050" y="7175500"/>
            <a:ext cx="1712260" cy="1327150"/>
          </a:xfrm>
          <a:prstGeom prst="rect">
            <a:avLst/>
          </a:prstGeom>
          <a:noFill/>
        </p:spPr>
      </p:pic>
      <p:pic>
        <p:nvPicPr>
          <p:cNvPr id="4104" name="Picture 8" descr="C:\Users\master\Desktop\시간선택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40250" y="7175500"/>
            <a:ext cx="1111317" cy="1362075"/>
          </a:xfrm>
          <a:prstGeom prst="rect">
            <a:avLst/>
          </a:prstGeom>
          <a:noFill/>
        </p:spPr>
      </p:pic>
      <p:cxnSp>
        <p:nvCxnSpPr>
          <p:cNvPr id="34" name="직선 화살표 연결선 33"/>
          <p:cNvCxnSpPr/>
          <p:nvPr/>
        </p:nvCxnSpPr>
        <p:spPr>
          <a:xfrm rot="5400000" flipH="1" flipV="1">
            <a:off x="2940050" y="8851900"/>
            <a:ext cx="610394" cy="79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 rot="5400000" flipH="1" flipV="1">
            <a:off x="4540250" y="8928100"/>
            <a:ext cx="610394" cy="79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C:\Users\hyunjoong\Desktop\사용자 지정 1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378" y="1945639"/>
            <a:ext cx="4000610" cy="15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상담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1.2 </a:t>
            </a:r>
            <a:r>
              <a:rPr lang="ko-KR" altLang="en-US" sz="1600" dirty="0" smtClean="0"/>
              <a:t>상담신청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1.2 </a:t>
            </a:r>
            <a:r>
              <a:rPr lang="ko-KR" altLang="en-US" dirty="0" smtClean="0"/>
              <a:t>상담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상담신청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77850" y="1536700"/>
            <a:ext cx="646048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AutoNum type="arabicParenR" startAt="9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원하는 일자와 시간을 선택 후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상담신청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버튼을 클릭해 설정을 저장하거나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목록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버튼을 클릭해 상담신청내역 화면으로 되돌아갈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10)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심리상담신청의 경우 신청 시 작성 항목에 차이가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5122" name="Picture 2" descr="C:\Users\master\Desktop\신청저장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1650" y="2222500"/>
            <a:ext cx="1809750" cy="619125"/>
          </a:xfrm>
          <a:prstGeom prst="rect">
            <a:avLst/>
          </a:prstGeom>
          <a:noFill/>
        </p:spPr>
      </p:pic>
      <p:pic>
        <p:nvPicPr>
          <p:cNvPr id="5124" name="Picture 4" descr="C:\Users\master\Desktop\학생-심리신청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8050" y="3136900"/>
            <a:ext cx="4177527" cy="4495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진로취업카드관리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2.1 </a:t>
            </a:r>
            <a:r>
              <a:rPr lang="ko-KR" altLang="en-US" sz="1600" dirty="0" smtClean="0"/>
              <a:t>기본정보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2.1 </a:t>
            </a:r>
            <a:r>
              <a:rPr lang="ko-KR" altLang="en-US" dirty="0" smtClean="0"/>
              <a:t>진로취업카드관리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기본정보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77850" y="4889500"/>
            <a:ext cx="64604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진로취업카드관리 메뉴를 선택합니다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초기화면으로 기본정보 탭이 활성화 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학생 본인이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메뉴에 작성한 신상정보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가족사항이 화면에 출력됩니다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44850" y="466090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[</a:t>
            </a:r>
            <a:r>
              <a:rPr lang="ko-KR" altLang="en-US" sz="1200" dirty="0" smtClean="0"/>
              <a:t>기본정보 화면</a:t>
            </a:r>
            <a:r>
              <a:rPr lang="en-US" altLang="ko-KR" sz="1200" dirty="0" smtClean="0"/>
              <a:t>]</a:t>
            </a:r>
            <a:endParaRPr lang="ko-KR" altLang="en-US" sz="1200" dirty="0"/>
          </a:p>
        </p:txBody>
      </p:sp>
      <p:pic>
        <p:nvPicPr>
          <p:cNvPr id="5123" name="Picture 3" descr="C:\Users\hyunjoong\Desktop\사용자 지정 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1460500"/>
            <a:ext cx="6251216" cy="309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진로취업카드관리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2.2 </a:t>
            </a:r>
            <a:r>
              <a:rPr lang="ko-KR" altLang="en-US" sz="1600" dirty="0" smtClean="0"/>
              <a:t>경력사항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2.2 </a:t>
            </a:r>
            <a:r>
              <a:rPr lang="ko-KR" altLang="en-US" dirty="0" smtClean="0"/>
              <a:t>진로취업카드관리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경력사항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77850" y="4889500"/>
            <a:ext cx="6460488" cy="4413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진로취업카드관리 메뉴를 선택합니다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경력사항 탭을 선택하면 경력사항 화면이 활성화 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동아리 명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대학 명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자격 명을 클릭 시 해당 항목의 정보가 팝업으로 뜨며 수정 가능합니다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우측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추가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버튼을 클릭 시 해당 항목의 정보를 추가할 수 있는 팝업 창이 뜹니다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850" y="466090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[</a:t>
            </a:r>
            <a:r>
              <a:rPr lang="ko-KR" altLang="en-US" sz="1200" dirty="0" smtClean="0"/>
              <a:t>경력사항 화면</a:t>
            </a:r>
            <a:r>
              <a:rPr lang="en-US" altLang="ko-KR" sz="1200" dirty="0" smtClean="0"/>
              <a:t>]</a:t>
            </a:r>
            <a:endParaRPr lang="ko-KR" altLang="en-US" sz="1200" dirty="0"/>
          </a:p>
        </p:txBody>
      </p:sp>
      <p:pic>
        <p:nvPicPr>
          <p:cNvPr id="7171" name="Picture 3" descr="C:\Users\master\Desktop\진로취업카드_경력사항_동아리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21050" y="7632700"/>
            <a:ext cx="3879427" cy="1295400"/>
          </a:xfrm>
          <a:prstGeom prst="rect">
            <a:avLst/>
          </a:prstGeom>
          <a:noFill/>
        </p:spPr>
      </p:pic>
      <p:pic>
        <p:nvPicPr>
          <p:cNvPr id="7172" name="Picture 4" descr="C:\Users\master\Desktop\진로취업카드_경력사항_동아리명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250" y="5907444"/>
            <a:ext cx="1257300" cy="666750"/>
          </a:xfrm>
          <a:prstGeom prst="rect">
            <a:avLst/>
          </a:prstGeom>
          <a:noFill/>
        </p:spPr>
      </p:pic>
      <p:pic>
        <p:nvPicPr>
          <p:cNvPr id="15" name="그림 7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650" y="6288444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직선 화살표 연결선 15"/>
          <p:cNvCxnSpPr/>
          <p:nvPr/>
        </p:nvCxnSpPr>
        <p:spPr>
          <a:xfrm>
            <a:off x="1720850" y="6517044"/>
            <a:ext cx="15240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3" name="Picture 5" descr="C:\Users\master\Desktop\진로취업카드_경력사항_동아리수정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21050" y="5803900"/>
            <a:ext cx="3897313" cy="1061279"/>
          </a:xfrm>
          <a:prstGeom prst="rect">
            <a:avLst/>
          </a:prstGeom>
          <a:noFill/>
        </p:spPr>
      </p:pic>
      <p:pic>
        <p:nvPicPr>
          <p:cNvPr id="7174" name="Picture 6" descr="C:\Users\master\Desktop\진로취업카드_경력사항_추가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4050" y="7708900"/>
            <a:ext cx="1371600" cy="1038225"/>
          </a:xfrm>
          <a:prstGeom prst="rect">
            <a:avLst/>
          </a:prstGeom>
          <a:noFill/>
        </p:spPr>
      </p:pic>
      <p:pic>
        <p:nvPicPr>
          <p:cNvPr id="20" name="그림 7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83947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직선 화살표 연결선 20"/>
          <p:cNvCxnSpPr/>
          <p:nvPr/>
        </p:nvCxnSpPr>
        <p:spPr>
          <a:xfrm>
            <a:off x="2025650" y="8623300"/>
            <a:ext cx="11430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C:\Users\hyunjoong\Desktop\사용자 지정 1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59" y="1473200"/>
            <a:ext cx="6014129" cy="303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Users\master\Desktop\전공진로 추가버튼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6450" y="7785100"/>
            <a:ext cx="1066800" cy="781050"/>
          </a:xfrm>
          <a:prstGeom prst="rect">
            <a:avLst/>
          </a:prstGeom>
          <a:noFill/>
        </p:spPr>
      </p:pic>
      <p:pic>
        <p:nvPicPr>
          <p:cNvPr id="8195" name="Picture 3" descr="C:\Users\master\Desktop\전공진로 학년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451" y="5803900"/>
            <a:ext cx="1224064" cy="762000"/>
          </a:xfrm>
          <a:prstGeom prst="rect">
            <a:avLst/>
          </a:prstGeom>
          <a:noFill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진로취업카드관리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2.3 </a:t>
            </a:r>
            <a:r>
              <a:rPr lang="ko-KR" altLang="en-US" sz="1600" dirty="0" smtClean="0"/>
              <a:t>전공</a:t>
            </a:r>
            <a:r>
              <a:rPr lang="en-US" altLang="ko-KR" sz="1600" dirty="0" smtClean="0"/>
              <a:t> · </a:t>
            </a:r>
            <a:r>
              <a:rPr lang="ko-KR" altLang="en-US" sz="1600" dirty="0" smtClean="0"/>
              <a:t>진로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2.3 </a:t>
            </a:r>
            <a:r>
              <a:rPr lang="ko-KR" altLang="en-US" dirty="0" smtClean="0"/>
              <a:t>진로취업카드관리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전공</a:t>
            </a:r>
            <a:r>
              <a:rPr lang="en-US" altLang="ko-KR" dirty="0" smtClean="0"/>
              <a:t> ·</a:t>
            </a:r>
            <a:r>
              <a:rPr lang="ko-KR" altLang="en-US" dirty="0" smtClean="0"/>
              <a:t>진로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77850" y="4889500"/>
            <a:ext cx="6460488" cy="321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진로취업카드관리 메뉴를 선택합니다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전공</a:t>
            </a:r>
            <a:r>
              <a:rPr lang="en-US" altLang="ko-KR" sz="1200" dirty="0" smtClean="0"/>
              <a:t> ·</a:t>
            </a:r>
            <a:r>
              <a:rPr lang="ko-KR" altLang="en-US" sz="1200" dirty="0" smtClean="0"/>
              <a:t>진로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탭을 선택하면 전공</a:t>
            </a:r>
            <a:r>
              <a:rPr lang="en-US" altLang="ko-KR" sz="1200" dirty="0" smtClean="0"/>
              <a:t> ·</a:t>
            </a:r>
            <a:r>
              <a:rPr lang="ko-KR" altLang="en-US" sz="1200" dirty="0" smtClean="0"/>
              <a:t>진로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화면이 활성화 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학년도 클릭 시 해당 항목의 정보가 팝업으로 뜨며 수정 가능합니다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우측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추가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버튼을 클릭 시 해당 항목의 정보를 추가할 수 있는 팝업 창이 뜹니다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850" y="46609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[</a:t>
            </a:r>
            <a:r>
              <a:rPr lang="ko-KR" altLang="en-US" sz="1200" dirty="0" smtClean="0"/>
              <a:t>전공</a:t>
            </a:r>
            <a:r>
              <a:rPr lang="en-US" altLang="ko-KR" sz="1200" dirty="0" smtClean="0"/>
              <a:t> · </a:t>
            </a:r>
            <a:r>
              <a:rPr lang="ko-KR" altLang="en-US" sz="1200" dirty="0" smtClean="0"/>
              <a:t>진로 화면</a:t>
            </a:r>
            <a:r>
              <a:rPr lang="en-US" altLang="ko-KR" sz="1200" dirty="0" smtClean="0"/>
              <a:t>]</a:t>
            </a:r>
            <a:endParaRPr lang="ko-KR" altLang="en-US" sz="1200" dirty="0"/>
          </a:p>
        </p:txBody>
      </p:sp>
      <p:pic>
        <p:nvPicPr>
          <p:cNvPr id="15" name="그림 7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0" y="82423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직선 화살표 연결선 15"/>
          <p:cNvCxnSpPr/>
          <p:nvPr/>
        </p:nvCxnSpPr>
        <p:spPr>
          <a:xfrm>
            <a:off x="1949450" y="8394700"/>
            <a:ext cx="8382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4" descr="C:\Users\master\Desktop\전공진로 팝업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40050" y="5727700"/>
            <a:ext cx="3852357" cy="1066800"/>
          </a:xfrm>
          <a:prstGeom prst="rect">
            <a:avLst/>
          </a:prstGeom>
          <a:noFill/>
        </p:spPr>
      </p:pic>
      <p:pic>
        <p:nvPicPr>
          <p:cNvPr id="8197" name="Picture 5" descr="C:\Users\master\Desktop\전공진로 추가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40050" y="7708900"/>
            <a:ext cx="3886200" cy="1066800"/>
          </a:xfrm>
          <a:prstGeom prst="rect">
            <a:avLst/>
          </a:prstGeom>
          <a:noFill/>
        </p:spPr>
      </p:pic>
      <p:pic>
        <p:nvPicPr>
          <p:cNvPr id="30" name="그림 7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650" y="61849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>
            <a:off x="1720850" y="6413500"/>
            <a:ext cx="10668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C:\Users\hyunjoong\Desktop\사용자 지정 1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14" y="1460500"/>
            <a:ext cx="6161524" cy="299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master\Desktop\추가클릭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6450" y="7785100"/>
            <a:ext cx="1352550" cy="742950"/>
          </a:xfrm>
          <a:prstGeom prst="rect">
            <a:avLst/>
          </a:prstGeom>
          <a:noFill/>
        </p:spPr>
      </p:pic>
      <p:pic>
        <p:nvPicPr>
          <p:cNvPr id="9219" name="Picture 3" descr="C:\Users\master\Desktop\일어클릭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451" y="5880101"/>
            <a:ext cx="1371600" cy="762000"/>
          </a:xfrm>
          <a:prstGeom prst="rect">
            <a:avLst/>
          </a:prstGeom>
          <a:noFill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진로취업카드관리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2.4 </a:t>
            </a:r>
            <a:r>
              <a:rPr lang="ko-KR" altLang="en-US" sz="1600" dirty="0" smtClean="0"/>
              <a:t>학습 </a:t>
            </a:r>
            <a:r>
              <a:rPr lang="en-US" altLang="ko-KR" sz="1600" dirty="0" smtClean="0"/>
              <a:t>· </a:t>
            </a:r>
            <a:r>
              <a:rPr lang="ko-KR" altLang="en-US" sz="1600" dirty="0" smtClean="0"/>
              <a:t>활동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2.4 </a:t>
            </a:r>
            <a:r>
              <a:rPr lang="ko-KR" altLang="en-US" dirty="0" smtClean="0"/>
              <a:t>진로취업카드관리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학습</a:t>
            </a:r>
            <a:r>
              <a:rPr lang="en-US" altLang="ko-KR" dirty="0" smtClean="0"/>
              <a:t> ·</a:t>
            </a:r>
            <a:r>
              <a:rPr lang="ko-KR" altLang="en-US" dirty="0" smtClean="0"/>
              <a:t>활동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730250" y="4965700"/>
            <a:ext cx="6460488" cy="321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진로취업카드관리 메뉴를 선택합니다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/>
              <a:t>학습</a:t>
            </a:r>
            <a:r>
              <a:rPr lang="en-US" altLang="ko-KR" sz="1200" dirty="0" smtClean="0"/>
              <a:t> ·</a:t>
            </a:r>
            <a:r>
              <a:rPr lang="ko-KR" altLang="en-US" sz="1200" dirty="0" smtClean="0"/>
              <a:t> 활동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탭을 선택하면 </a:t>
            </a:r>
            <a:r>
              <a:rPr lang="ko-KR" altLang="en-US" sz="1200" dirty="0" smtClean="0"/>
              <a:t>학습</a:t>
            </a:r>
            <a:r>
              <a:rPr lang="en-US" altLang="ko-KR" sz="1200" dirty="0" smtClean="0"/>
              <a:t> ·</a:t>
            </a:r>
            <a:r>
              <a:rPr lang="ko-KR" altLang="en-US" sz="1200" dirty="0" smtClean="0"/>
              <a:t> 활동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화면이 활성화 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외국어 클릭 시 해당 항목의 정보가 팝업으로 뜨며 수정 가능합니다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우측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추가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버튼을 클릭 시 해당 항목의 정보를 추가할 수 있는 팝업 창이 뜹니다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850" y="46609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[</a:t>
            </a:r>
            <a:r>
              <a:rPr lang="ko-KR" altLang="en-US" sz="1200" dirty="0" smtClean="0"/>
              <a:t>학습</a:t>
            </a:r>
            <a:r>
              <a:rPr lang="en-US" altLang="ko-KR" sz="1200" dirty="0" smtClean="0"/>
              <a:t> · </a:t>
            </a:r>
            <a:r>
              <a:rPr lang="ko-KR" altLang="en-US" sz="1200" dirty="0" smtClean="0"/>
              <a:t>활동 화면</a:t>
            </a:r>
            <a:r>
              <a:rPr lang="en-US" altLang="ko-KR" sz="1200" dirty="0" smtClean="0"/>
              <a:t>]</a:t>
            </a:r>
            <a:endParaRPr lang="ko-KR" altLang="en-US" sz="1200" dirty="0"/>
          </a:p>
        </p:txBody>
      </p:sp>
      <p:pic>
        <p:nvPicPr>
          <p:cNvPr id="15" name="그림 7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82423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직선 화살표 연결선 15"/>
          <p:cNvCxnSpPr/>
          <p:nvPr/>
        </p:nvCxnSpPr>
        <p:spPr>
          <a:xfrm>
            <a:off x="2101850" y="8470900"/>
            <a:ext cx="8382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그림 7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63373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>
            <a:off x="1949450" y="6565900"/>
            <a:ext cx="8382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0" name="Picture 4" descr="C:\Users\master\Desktop\일어팝업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40051" y="5880100"/>
            <a:ext cx="3886200" cy="1066800"/>
          </a:xfrm>
          <a:prstGeom prst="rect">
            <a:avLst/>
          </a:prstGeom>
          <a:noFill/>
        </p:spPr>
      </p:pic>
      <p:pic>
        <p:nvPicPr>
          <p:cNvPr id="9223" name="Picture 7" descr="C:\Users\master\Desktop\일어추가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40050" y="7861300"/>
            <a:ext cx="3886200" cy="1066800"/>
          </a:xfrm>
          <a:prstGeom prst="rect">
            <a:avLst/>
          </a:prstGeom>
          <a:noFill/>
        </p:spPr>
      </p:pic>
      <p:pic>
        <p:nvPicPr>
          <p:cNvPr id="8194" name="Picture 2" descr="C:\Users\hyunjoong\Desktop\사용자 지정 1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50" y="1460500"/>
            <a:ext cx="6038305" cy="308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aster\Desktop\진로취업카드_졸업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050" y="1384300"/>
            <a:ext cx="6248400" cy="3352800"/>
          </a:xfrm>
          <a:prstGeom prst="rect">
            <a:avLst/>
          </a:prstGeom>
          <a:noFill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진로취업카드관리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2.5 </a:t>
            </a:r>
            <a:r>
              <a:rPr lang="ko-KR" altLang="en-US" sz="1600" dirty="0" smtClean="0"/>
              <a:t>졸업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2.5 </a:t>
            </a:r>
            <a:r>
              <a:rPr lang="ko-KR" altLang="en-US" dirty="0" smtClean="0"/>
              <a:t>진로취업카드관리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졸업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654050" y="5208504"/>
            <a:ext cx="646048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진로취업카드관리 메뉴를 선택합니다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졸업 탭을 선택하면 졸업</a:t>
            </a:r>
            <a:r>
              <a:rPr lang="ko-KR" altLang="en-US" sz="1200" dirty="0" smtClean="0"/>
              <a:t>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화면이 활성화 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등록된 평점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시험결과를 조회할 수 있으며 추가적으로 독서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봉사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취업학점을 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작성할 수 있습니다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44850" y="46609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[</a:t>
            </a:r>
            <a:r>
              <a:rPr lang="ko-KR" altLang="en-US" sz="1200" dirty="0" smtClean="0"/>
              <a:t>졸업 화면</a:t>
            </a:r>
            <a:r>
              <a:rPr lang="en-US" altLang="ko-KR" sz="1200" dirty="0" smtClean="0"/>
              <a:t>]</a:t>
            </a:r>
            <a:endParaRPr lang="ko-KR" altLang="en-US" sz="1200" dirty="0"/>
          </a:p>
        </p:txBody>
      </p:sp>
      <p:sp>
        <p:nvSpPr>
          <p:cNvPr id="9" name="직사각형 8"/>
          <p:cNvSpPr/>
          <p:nvPr/>
        </p:nvSpPr>
        <p:spPr>
          <a:xfrm>
            <a:off x="758825" y="3641725"/>
            <a:ext cx="389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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293275" y="2012950"/>
            <a:ext cx="389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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35050" y="1917700"/>
            <a:ext cx="152400" cy="7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953750" y="2012950"/>
            <a:ext cx="538500" cy="57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953750" y="2146300"/>
            <a:ext cx="462300" cy="513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651B-617C-4443-8EC6-C683DB4D7730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362901" y="698500"/>
            <a:ext cx="6842125" cy="453691"/>
          </a:xfrm>
        </p:spPr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진로취업카드관리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en-US" altLang="ko-KR" sz="1600" dirty="0" smtClean="0"/>
              <a:t>2.6 </a:t>
            </a:r>
            <a:r>
              <a:rPr lang="ko-KR" altLang="en-US" sz="1600" dirty="0" smtClean="0"/>
              <a:t>비교과 프로그램</a:t>
            </a:r>
            <a:endParaRPr lang="ko-KR" altLang="en-US" sz="1600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/>
              <a:t>2.6 </a:t>
            </a:r>
            <a:r>
              <a:rPr lang="ko-KR" altLang="en-US" dirty="0" smtClean="0"/>
              <a:t>진로취업카드관리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비교과 프로그램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654050" y="5041900"/>
            <a:ext cx="6460488" cy="321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진로취업카드관리 메뉴를 선택합니다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비교과 프로그램 탭을 선택하면 비교과 프로그램</a:t>
            </a:r>
            <a:r>
              <a:rPr lang="ko-KR" altLang="en-US" sz="1200" dirty="0" smtClean="0"/>
              <a:t>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화면이 활성화 됩니다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프로그램 명 클릭 시 해당 항목의 정보가 팝업으로 뜨며 수정 가능합니다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indent="-228600">
              <a:lnSpc>
                <a:spcPct val="130000"/>
              </a:lnSpc>
              <a:buFont typeface="+mj-lt"/>
              <a:buAutoNum type="arabicParenR"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우측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추가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버튼을 클릭 시 해당 항목의 정보를 추가할 수 있는 팝업 창이 뜹니다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lvl="0" indent="-228600">
              <a:lnSpc>
                <a:spcPct val="130000"/>
              </a:lnSpc>
              <a:buFont typeface="+mj-lt"/>
              <a:buAutoNum type="arabicParenR"/>
            </a:pP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850" y="4660900"/>
            <a:ext cx="1752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[</a:t>
            </a:r>
            <a:r>
              <a:rPr lang="ko-KR" altLang="en-US" sz="1200" dirty="0" smtClean="0"/>
              <a:t>비교과 프로그램 화면</a:t>
            </a:r>
            <a:r>
              <a:rPr lang="en-US" altLang="ko-KR" sz="1200" dirty="0" smtClean="0"/>
              <a:t>]</a:t>
            </a:r>
            <a:endParaRPr lang="ko-KR" altLang="en-US" sz="1200" dirty="0"/>
          </a:p>
        </p:txBody>
      </p:sp>
      <p:cxnSp>
        <p:nvCxnSpPr>
          <p:cNvPr id="16" name="직선 화살표 연결선 15"/>
          <p:cNvCxnSpPr/>
          <p:nvPr/>
        </p:nvCxnSpPr>
        <p:spPr>
          <a:xfrm>
            <a:off x="2101850" y="8470900"/>
            <a:ext cx="6096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>
            <a:off x="1949450" y="6870700"/>
            <a:ext cx="838200" cy="1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7" name="Picture 3" descr="C:\Users\master\Desktop\독서프로그램 클로즈업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6450" y="6032500"/>
            <a:ext cx="1312945" cy="914400"/>
          </a:xfrm>
          <a:prstGeom prst="rect">
            <a:avLst/>
          </a:prstGeom>
          <a:noFill/>
        </p:spPr>
      </p:pic>
      <p:pic>
        <p:nvPicPr>
          <p:cNvPr id="30" name="그림 70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0" y="65659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C:\Users\master\Desktop\비교과 팝업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63851" y="5880100"/>
            <a:ext cx="3962400" cy="1371600"/>
          </a:xfrm>
          <a:prstGeom prst="rect">
            <a:avLst/>
          </a:prstGeom>
          <a:noFill/>
        </p:spPr>
      </p:pic>
      <p:pic>
        <p:nvPicPr>
          <p:cNvPr id="11269" name="Picture 5" descr="C:\Users\master\Desktop\비교과추가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650" y="7937500"/>
            <a:ext cx="1295400" cy="762000"/>
          </a:xfrm>
          <a:prstGeom prst="rect">
            <a:avLst/>
          </a:prstGeom>
          <a:noFill/>
        </p:spPr>
      </p:pic>
      <p:pic>
        <p:nvPicPr>
          <p:cNvPr id="15" name="그림 70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8242300"/>
            <a:ext cx="428628" cy="42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C:\Users\master\Desktop\비교과 추가팝업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63850" y="7861300"/>
            <a:ext cx="4038600" cy="1295400"/>
          </a:xfrm>
          <a:prstGeom prst="rect">
            <a:avLst/>
          </a:prstGeom>
          <a:noFill/>
        </p:spPr>
      </p:pic>
      <p:pic>
        <p:nvPicPr>
          <p:cNvPr id="9218" name="Picture 2" descr="C:\Users\hyunjoong\Desktop\사용자 지정 1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50" y="1460500"/>
            <a:ext cx="6017191" cy="313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0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3407</TotalTime>
  <Words>662</Words>
  <Application>Microsoft Office PowerPoint</Application>
  <PresentationFormat>사용자 지정</PresentationFormat>
  <Paragraphs>192</Paragraphs>
  <Slides>13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9" baseType="lpstr">
      <vt:lpstr>굴림</vt:lpstr>
      <vt:lpstr>Arial</vt:lpstr>
      <vt:lpstr>나눔고딕</vt:lpstr>
      <vt:lpstr>맑은 고딕</vt:lpstr>
      <vt:lpstr>Wingdings</vt:lpstr>
      <vt:lpstr>1_디자인 사용자 지정</vt:lpstr>
      <vt:lpstr>PowerPoint 프레젠테이션</vt:lpstr>
      <vt:lpstr> ■ 종합정보시스템 로그인     ○ 금강대학교   메인   홈페이지    -   종합정보시스템    로그인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스페이스매직사용자메뉴얼</dc:title>
  <dc:creator>동아피엠(주)</dc:creator>
  <cp:lastModifiedBy>GGU</cp:lastModifiedBy>
  <cp:revision>352</cp:revision>
  <cp:lastPrinted>2016-01-18T08:16:30Z</cp:lastPrinted>
  <dcterms:created xsi:type="dcterms:W3CDTF">2016-01-18T06:44:00Z</dcterms:created>
  <dcterms:modified xsi:type="dcterms:W3CDTF">2017-03-09T07:52:17Z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2009-02-19T00:00:00Z</vt:filetime>
  </property>
  <property fmtid="{D5CDD505-2E9C-101B-9397-08002B2CF9AE}" pid="3" name="Creator">
    <vt:lpwstr>Microsoft® Office Word 2007</vt:lpwstr>
  </property>
  <property fmtid="{D5CDD505-2E9C-101B-9397-08002B2CF9AE}" pid="4" name="LastSaved">
    <vt:filetime>2016-01-18T00:00:00Z</vt:filetime>
  </property>
</Properties>
</file>