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452" r:id="rId2"/>
    <p:sldId id="283" r:id="rId3"/>
    <p:sldId id="485" r:id="rId4"/>
    <p:sldId id="496" r:id="rId5"/>
    <p:sldId id="484" r:id="rId6"/>
    <p:sldId id="478" r:id="rId7"/>
    <p:sldId id="487" r:id="rId8"/>
    <p:sldId id="494" r:id="rId9"/>
    <p:sldId id="475" r:id="rId10"/>
    <p:sldId id="490" r:id="rId11"/>
    <p:sldId id="493" r:id="rId12"/>
  </p:sldIdLst>
  <p:sldSz cx="6858000" cy="9906000" type="A4"/>
  <p:notesSz cx="9926638" cy="6797675"/>
  <p:embeddedFontLst>
    <p:embeddedFont>
      <p:font typeface="Arial Unicode MS" pitchFamily="50" charset="-127"/>
      <p:regular r:id="rId15"/>
    </p:embeddedFont>
    <p:embeddedFont>
      <p:font typeface="함초롬바탕" charset="-127"/>
      <p:regular r:id="rId16"/>
      <p:bold r:id="rId17"/>
    </p:embeddedFont>
    <p:embeddedFont>
      <p:font typeface="맑은 고딕" pitchFamily="50" charset="-127"/>
      <p:regular r:id="rId18"/>
      <p:bold r:id="rId19"/>
    </p:embeddedFont>
    <p:embeddedFont>
      <p:font typeface="나눔고딕 ExtraBold" pitchFamily="50" charset="-127"/>
      <p:bold r:id="rId20"/>
    </p:embeddedFont>
    <p:embeddedFont>
      <p:font typeface="Rix고딕 B" pitchFamily="18" charset="-127"/>
      <p:regular r:id="rId21"/>
    </p:embeddedFont>
    <p:embeddedFont>
      <p:font typeface="HY견고딕" pitchFamily="18" charset="-127"/>
      <p:regular r:id="rId22"/>
    </p:embeddedFont>
    <p:embeddedFont>
      <p:font typeface="나눔고딕" pitchFamily="50" charset="-127"/>
      <p:regular r:id="rId23"/>
      <p:bold r:id="rId24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761">
          <p15:clr>
            <a:srgbClr val="A4A3A4"/>
          </p15:clr>
        </p15:guide>
        <p15:guide id="2" orient="horz" pos="1691">
          <p15:clr>
            <a:srgbClr val="A4A3A4"/>
          </p15:clr>
        </p15:guide>
        <p15:guide id="3" orient="horz" pos="1465">
          <p15:clr>
            <a:srgbClr val="A4A3A4"/>
          </p15:clr>
        </p15:guide>
        <p15:guide id="4" orient="horz" pos="5979">
          <p15:clr>
            <a:srgbClr val="A4A3A4"/>
          </p15:clr>
        </p15:guide>
        <p15:guide id="5" orient="horz" pos="1895">
          <p15:clr>
            <a:srgbClr val="A4A3A4"/>
          </p15:clr>
        </p15:guide>
        <p15:guide id="6" orient="horz">
          <p15:clr>
            <a:srgbClr val="A4A3A4"/>
          </p15:clr>
        </p15:guide>
        <p15:guide id="7" pos="164">
          <p15:clr>
            <a:srgbClr val="A4A3A4"/>
          </p15:clr>
        </p15:guide>
        <p15:guide id="8" pos="4156">
          <p15:clr>
            <a:srgbClr val="A4A3A4"/>
          </p15:clr>
        </p15:guide>
        <p15:guide id="9" pos="3997">
          <p15:clr>
            <a:srgbClr val="A4A3A4"/>
          </p15:clr>
        </p15:guide>
        <p15:guide id="10" pos="2160">
          <p15:clr>
            <a:srgbClr val="A4A3A4"/>
          </p15:clr>
        </p15:guide>
        <p15:guide id="11" pos="32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141">
          <p15:clr>
            <a:srgbClr val="A4A3A4"/>
          </p15:clr>
        </p15:guide>
        <p15:guide id="2" pos="3127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7469E"/>
    <a:srgbClr val="C40F39"/>
    <a:srgbClr val="F7941E"/>
    <a:srgbClr val="6893C6"/>
    <a:srgbClr val="5887C0"/>
    <a:srgbClr val="404040"/>
    <a:srgbClr val="8D7B69"/>
    <a:srgbClr val="DFD0B7"/>
    <a:srgbClr val="FF6600"/>
    <a:srgbClr val="00AB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23" autoAdjust="0"/>
    <p:restoredTop sz="99223" autoAdjust="0"/>
  </p:normalViewPr>
  <p:slideViewPr>
    <p:cSldViewPr showGuides="1">
      <p:cViewPr>
        <p:scale>
          <a:sx n="60" d="100"/>
          <a:sy n="60" d="100"/>
        </p:scale>
        <p:origin x="-3702" y="-714"/>
      </p:cViewPr>
      <p:guideLst>
        <p:guide orient="horz" pos="761"/>
        <p:guide orient="horz" pos="1691"/>
        <p:guide orient="horz" pos="1465"/>
        <p:guide orient="horz" pos="5979"/>
        <p:guide orient="horz" pos="1895"/>
        <p:guide orient="horz"/>
        <p:guide pos="164"/>
        <p:guide pos="4156"/>
        <p:guide pos="3997"/>
        <p:guide pos="2160"/>
        <p:guide pos="3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2080"/>
    </p:cViewPr>
  </p:sorterViewPr>
  <p:notesViewPr>
    <p:cSldViewPr>
      <p:cViewPr varScale="1">
        <p:scale>
          <a:sx n="73" d="100"/>
          <a:sy n="73" d="100"/>
        </p:scale>
        <p:origin x="-1908" y="-90"/>
      </p:cViewPr>
      <p:guideLst>
        <p:guide orient="horz" pos="2141"/>
        <p:guide pos="312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4301544" cy="339884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22800" y="0"/>
            <a:ext cx="4301544" cy="339884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r">
              <a:defRPr sz="1200"/>
            </a:lvl1pPr>
          </a:lstStyle>
          <a:p>
            <a:fld id="{D2C294CE-734F-4ED2-9AEE-2F9E51089456}" type="datetimeFigureOut">
              <a:rPr lang="ko-KR" altLang="en-US" smtClean="0"/>
              <a:pPr/>
              <a:t>2017-03-20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6456612"/>
            <a:ext cx="4301544" cy="339884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22800" y="6456612"/>
            <a:ext cx="4301544" cy="339884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r">
              <a:defRPr sz="1200"/>
            </a:lvl1pPr>
          </a:lstStyle>
          <a:p>
            <a:fld id="{306A491C-4DD8-4E7E-884F-145AD244ACB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96372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4301544" cy="339884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2800" y="0"/>
            <a:ext cx="4301544" cy="339884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r">
              <a:defRPr sz="1200"/>
            </a:lvl1pPr>
          </a:lstStyle>
          <a:p>
            <a:fld id="{AC5DC125-A7AE-454D-B9D3-A38BB2BB3693}" type="datetimeFigureOut">
              <a:rPr lang="ko-KR" altLang="en-US" smtClean="0"/>
              <a:pPr/>
              <a:t>2017-03-20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081463" y="511175"/>
            <a:ext cx="1763712" cy="2546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12" tIns="45656" rIns="91312" bIns="45656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</p:spPr>
        <p:txBody>
          <a:bodyPr vert="horz" lIns="91312" tIns="45656" rIns="91312" bIns="45656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6456612"/>
            <a:ext cx="4301544" cy="339884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2800" y="6456612"/>
            <a:ext cx="4301544" cy="339884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r">
              <a:defRPr sz="1200"/>
            </a:lvl1pPr>
          </a:lstStyle>
          <a:p>
            <a:fld id="{2725E280-4997-46AF-911E-80A60F8A821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4709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8E53011-779D-452C-989D-E6AE2A4823DD}" type="slidenum">
              <a:rPr lang="en-US" altLang="ko-KR" smtClean="0"/>
              <a:pPr/>
              <a:t>2</a:t>
            </a:fld>
            <a:endParaRPr lang="en-US" altLang="ko-KR" dirty="0" smtClean="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81463" y="511175"/>
            <a:ext cx="1763712" cy="2546350"/>
          </a:xfrm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2098605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8E53011-779D-452C-989D-E6AE2A4823DD}" type="slidenum">
              <a:rPr lang="en-US" altLang="ko-KR" smtClean="0"/>
              <a:pPr/>
              <a:t>3</a:t>
            </a:fld>
            <a:endParaRPr lang="en-US" altLang="ko-KR" dirty="0" smtClean="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81463" y="511175"/>
            <a:ext cx="1763712" cy="2546350"/>
          </a:xfrm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2098605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8E53011-779D-452C-989D-E6AE2A4823DD}" type="slidenum">
              <a:rPr lang="en-US" altLang="ko-KR" smtClean="0"/>
              <a:pPr/>
              <a:t>4</a:t>
            </a:fld>
            <a:endParaRPr lang="en-US" altLang="ko-KR" dirty="0" smtClean="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81463" y="511175"/>
            <a:ext cx="1763712" cy="2546350"/>
          </a:xfrm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2098605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8E53011-779D-452C-989D-E6AE2A4823DD}" type="slidenum">
              <a:rPr lang="en-US" altLang="ko-KR" smtClean="0"/>
              <a:pPr/>
              <a:t>5</a:t>
            </a:fld>
            <a:endParaRPr lang="en-US" altLang="ko-KR" dirty="0" smtClean="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81463" y="511175"/>
            <a:ext cx="1763712" cy="2546350"/>
          </a:xfrm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2098605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8E53011-779D-452C-989D-E6AE2A4823DD}" type="slidenum">
              <a:rPr lang="en-US" altLang="ko-KR" smtClean="0"/>
              <a:pPr/>
              <a:t>6</a:t>
            </a:fld>
            <a:endParaRPr lang="en-US" altLang="ko-KR" dirty="0" smtClean="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81463" y="511175"/>
            <a:ext cx="1763712" cy="2546350"/>
          </a:xfrm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2098605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8E53011-779D-452C-989D-E6AE2A4823DD}" type="slidenum">
              <a:rPr lang="en-US" altLang="ko-KR" smtClean="0"/>
              <a:pPr/>
              <a:t>7</a:t>
            </a:fld>
            <a:endParaRPr lang="en-US" altLang="ko-KR" dirty="0" smtClean="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81463" y="511175"/>
            <a:ext cx="1763712" cy="2546350"/>
          </a:xfrm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2098605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8E53011-779D-452C-989D-E6AE2A4823DD}" type="slidenum">
              <a:rPr lang="en-US" altLang="ko-KR" smtClean="0"/>
              <a:pPr/>
              <a:t>8</a:t>
            </a:fld>
            <a:endParaRPr lang="en-US" altLang="ko-KR" dirty="0" smtClean="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81463" y="511175"/>
            <a:ext cx="1763712" cy="2546350"/>
          </a:xfrm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3076858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8E53011-779D-452C-989D-E6AE2A4823DD}" type="slidenum">
              <a:rPr lang="en-US" altLang="ko-KR" smtClean="0"/>
              <a:pPr/>
              <a:t>9</a:t>
            </a:fld>
            <a:endParaRPr lang="en-US" altLang="ko-KR" dirty="0" smtClean="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81463" y="511175"/>
            <a:ext cx="1763712" cy="2546350"/>
          </a:xfrm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2098605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8E53011-779D-452C-989D-E6AE2A4823DD}" type="slidenum">
              <a:rPr lang="en-US" altLang="ko-KR" smtClean="0"/>
              <a:pPr/>
              <a:t>10</a:t>
            </a:fld>
            <a:endParaRPr lang="en-US" altLang="ko-KR" dirty="0" smtClean="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81463" y="511175"/>
            <a:ext cx="1763712" cy="2546350"/>
          </a:xfrm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2098605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3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그룹 16"/>
          <p:cNvGrpSpPr/>
          <p:nvPr/>
        </p:nvGrpSpPr>
        <p:grpSpPr>
          <a:xfrm>
            <a:off x="0" y="9849544"/>
            <a:ext cx="6858829" cy="54000"/>
            <a:chOff x="242844" y="987798"/>
            <a:chExt cx="6385851" cy="32400"/>
          </a:xfrm>
        </p:grpSpPr>
        <p:sp>
          <p:nvSpPr>
            <p:cNvPr id="6" name="직사각형 5"/>
            <p:cNvSpPr/>
            <p:nvPr/>
          </p:nvSpPr>
          <p:spPr>
            <a:xfrm>
              <a:off x="1228695" y="987798"/>
              <a:ext cx="5400000" cy="324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7" name="그룹 29"/>
            <p:cNvGrpSpPr/>
            <p:nvPr/>
          </p:nvGrpSpPr>
          <p:grpSpPr>
            <a:xfrm>
              <a:off x="242844" y="987798"/>
              <a:ext cx="1175620" cy="32400"/>
              <a:chOff x="235905" y="987798"/>
              <a:chExt cx="437805" cy="32400"/>
            </a:xfrm>
          </p:grpSpPr>
          <p:sp>
            <p:nvSpPr>
              <p:cNvPr id="8" name="직사각형 7"/>
              <p:cNvSpPr/>
              <p:nvPr/>
            </p:nvSpPr>
            <p:spPr>
              <a:xfrm>
                <a:off x="405579" y="987798"/>
                <a:ext cx="268131" cy="32400"/>
              </a:xfrm>
              <a:prstGeom prst="rect">
                <a:avLst/>
              </a:prstGeom>
              <a:solidFill>
                <a:srgbClr val="1746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" name="직사각형 8"/>
              <p:cNvSpPr/>
              <p:nvPr/>
            </p:nvSpPr>
            <p:spPr>
              <a:xfrm>
                <a:off x="235905" y="987798"/>
                <a:ext cx="134065" cy="32400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직사각형 9"/>
              <p:cNvSpPr/>
              <p:nvPr/>
            </p:nvSpPr>
            <p:spPr>
              <a:xfrm>
                <a:off x="329906" y="987798"/>
                <a:ext cx="93846" cy="32400"/>
              </a:xfrm>
              <a:prstGeom prst="rect">
                <a:avLst/>
              </a:prstGeom>
              <a:solidFill>
                <a:srgbClr val="F7941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16" name="그룹 15"/>
          <p:cNvGrpSpPr/>
          <p:nvPr userDrawn="1"/>
        </p:nvGrpSpPr>
        <p:grpSpPr>
          <a:xfrm>
            <a:off x="-57150" y="5385048"/>
            <a:ext cx="6972300" cy="4535289"/>
            <a:chOff x="64914" y="6055667"/>
            <a:chExt cx="6748462" cy="4225925"/>
          </a:xfrm>
        </p:grpSpPr>
        <p:pic>
          <p:nvPicPr>
            <p:cNvPr id="13" name="그림 12"/>
            <p:cNvPicPr>
              <a:picLocks noChangeAspect="1"/>
            </p:cNvPicPr>
            <p:nvPr userDrawn="1"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639839" y="6055667"/>
              <a:ext cx="1597025" cy="10810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" name="그림 17"/>
            <p:cNvPicPr>
              <a:picLocks noChangeAspect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4914" y="6595417"/>
              <a:ext cx="6748462" cy="3686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/>
          <a:lstStyle>
            <a:lvl1pPr>
              <a:defRPr>
                <a:latin typeface="HY견고딕" panose="02030600000101010101" pitchFamily="18" charset="-127"/>
                <a:ea typeface="HY견고딕" panose="02030600000101010101" pitchFamily="18" charset="-127"/>
              </a:defRPr>
            </a:lvl1pPr>
            <a:lvl2pPr>
              <a:defRPr>
                <a:latin typeface="HY견고딕" panose="02030600000101010101" pitchFamily="18" charset="-127"/>
                <a:ea typeface="HY견고딕" panose="02030600000101010101" pitchFamily="18" charset="-127"/>
              </a:defRPr>
            </a:lvl2pPr>
            <a:lvl3pPr>
              <a:defRPr>
                <a:latin typeface="HY견고딕" panose="02030600000101010101" pitchFamily="18" charset="-127"/>
                <a:ea typeface="HY견고딕" panose="02030600000101010101" pitchFamily="18" charset="-127"/>
              </a:defRPr>
            </a:lvl3pPr>
            <a:lvl4pPr>
              <a:defRPr>
                <a:latin typeface="HY견고딕" panose="02030600000101010101" pitchFamily="18" charset="-127"/>
                <a:ea typeface="HY견고딕" panose="02030600000101010101" pitchFamily="18" charset="-127"/>
              </a:defRPr>
            </a:lvl4pPr>
            <a:lvl5pPr>
              <a:defRPr>
                <a:latin typeface="HY견고딕" panose="02030600000101010101" pitchFamily="18" charset="-127"/>
                <a:ea typeface="HY견고딕" panose="02030600000101010101" pitchFamily="18" charset="-127"/>
              </a:defRPr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1397"/>
            <a:ext cx="1600200" cy="527403"/>
          </a:xfrm>
          <a:prstGeom prst="rect">
            <a:avLst/>
          </a:prstGeom>
        </p:spPr>
        <p:txBody>
          <a:bodyPr/>
          <a:lstStyle>
            <a:lvl1pPr>
              <a:defRPr>
                <a:latin typeface="HY견고딕" panose="02030600000101010101" pitchFamily="18" charset="-127"/>
                <a:ea typeface="HY견고딕" panose="02030600000101010101" pitchFamily="18" charset="-127"/>
              </a:defRPr>
            </a:lvl1pPr>
          </a:lstStyle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0" y="9181397"/>
            <a:ext cx="2171700" cy="527403"/>
          </a:xfrm>
          <a:prstGeom prst="rect">
            <a:avLst/>
          </a:prstGeom>
        </p:spPr>
        <p:txBody>
          <a:bodyPr/>
          <a:lstStyle>
            <a:lvl1pPr>
              <a:defRPr>
                <a:latin typeface="HY견고딕" panose="02030600000101010101" pitchFamily="18" charset="-127"/>
                <a:ea typeface="HY견고딕" panose="02030600000101010101" pitchFamily="18" charset="-127"/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914900" y="9181397"/>
            <a:ext cx="1600200" cy="527403"/>
          </a:xfrm>
          <a:prstGeom prst="rect">
            <a:avLst/>
          </a:prstGeom>
        </p:spPr>
        <p:txBody>
          <a:bodyPr/>
          <a:lstStyle>
            <a:lvl1pPr>
              <a:defRPr>
                <a:latin typeface="HY견고딕" panose="02030600000101010101" pitchFamily="18" charset="-127"/>
                <a:ea typeface="HY견고딕" panose="02030600000101010101" pitchFamily="18" charset="-127"/>
              </a:defRPr>
            </a:lvl1pPr>
          </a:lstStyle>
          <a:p>
            <a:fld id="{2ECFC169-C4C2-4D45-8242-507DC0B8A5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79479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그룹 24"/>
          <p:cNvGrpSpPr/>
          <p:nvPr userDrawn="1"/>
        </p:nvGrpSpPr>
        <p:grpSpPr>
          <a:xfrm>
            <a:off x="0" y="0"/>
            <a:ext cx="6858829" cy="9906000"/>
            <a:chOff x="0" y="0"/>
            <a:chExt cx="6858829" cy="9906000"/>
          </a:xfrm>
        </p:grpSpPr>
        <p:grpSp>
          <p:nvGrpSpPr>
            <p:cNvPr id="27" name="그룹 23"/>
            <p:cNvGrpSpPr/>
            <p:nvPr/>
          </p:nvGrpSpPr>
          <p:grpSpPr>
            <a:xfrm>
              <a:off x="0" y="0"/>
              <a:ext cx="6858000" cy="9906000"/>
              <a:chOff x="0" y="0"/>
              <a:chExt cx="6858000" cy="9906000"/>
            </a:xfrm>
          </p:grpSpPr>
          <p:pic>
            <p:nvPicPr>
              <p:cNvPr id="36" name="Picture 2" descr="C:\Documents and Settings\1511412\바탕 화면\GD\12년 제안\3월\1.폴리텍대학 제안(세로)-조원배M-김지은_3.5\[A4_세로] 폴리텍대학 뒤표지(파포사이즈) copy.png"/>
              <p:cNvPicPr>
                <a:picLocks noChangeAspect="1" noChangeArrowheads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 bwMode="auto">
              <a:xfrm>
                <a:off x="0" y="0"/>
                <a:ext cx="6858000" cy="9905999"/>
              </a:xfrm>
              <a:prstGeom prst="rect">
                <a:avLst/>
              </a:prstGeom>
              <a:noFill/>
            </p:spPr>
          </p:pic>
          <p:sp>
            <p:nvSpPr>
              <p:cNvPr id="37" name="직사각형 36"/>
              <p:cNvSpPr/>
              <p:nvPr/>
            </p:nvSpPr>
            <p:spPr>
              <a:xfrm>
                <a:off x="0" y="1738290"/>
                <a:ext cx="6858000" cy="8167710"/>
              </a:xfrm>
              <a:prstGeom prst="rect">
                <a:avLst/>
              </a:prstGeom>
              <a:gradFill>
                <a:gsLst>
                  <a:gs pos="0">
                    <a:schemeClr val="bg1">
                      <a:alpha val="0"/>
                    </a:schemeClr>
                  </a:gs>
                  <a:gs pos="100000">
                    <a:schemeClr val="bg1">
                      <a:alpha val="8800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28" name="그룹 16"/>
            <p:cNvGrpSpPr/>
            <p:nvPr/>
          </p:nvGrpSpPr>
          <p:grpSpPr>
            <a:xfrm>
              <a:off x="0" y="9852000"/>
              <a:ext cx="6858829" cy="54000"/>
              <a:chOff x="242844" y="987798"/>
              <a:chExt cx="6385851" cy="32400"/>
            </a:xfrm>
          </p:grpSpPr>
          <p:sp>
            <p:nvSpPr>
              <p:cNvPr id="29" name="직사각형 28"/>
              <p:cNvSpPr/>
              <p:nvPr/>
            </p:nvSpPr>
            <p:spPr>
              <a:xfrm>
                <a:off x="1228695" y="987798"/>
                <a:ext cx="5400000" cy="3240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31" name="그룹 29"/>
              <p:cNvGrpSpPr/>
              <p:nvPr/>
            </p:nvGrpSpPr>
            <p:grpSpPr>
              <a:xfrm>
                <a:off x="242844" y="987798"/>
                <a:ext cx="1175620" cy="32400"/>
                <a:chOff x="235905" y="987798"/>
                <a:chExt cx="437805" cy="32400"/>
              </a:xfrm>
            </p:grpSpPr>
            <p:sp>
              <p:nvSpPr>
                <p:cNvPr id="33" name="직사각형 32"/>
                <p:cNvSpPr/>
                <p:nvPr/>
              </p:nvSpPr>
              <p:spPr>
                <a:xfrm>
                  <a:off x="405579" y="987798"/>
                  <a:ext cx="268131" cy="32400"/>
                </a:xfrm>
                <a:prstGeom prst="rect">
                  <a:avLst/>
                </a:prstGeom>
                <a:solidFill>
                  <a:srgbClr val="17469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4" name="직사각형 33"/>
                <p:cNvSpPr/>
                <p:nvPr/>
              </p:nvSpPr>
              <p:spPr>
                <a:xfrm>
                  <a:off x="235905" y="987798"/>
                  <a:ext cx="134065" cy="32400"/>
                </a:xfrm>
                <a:prstGeom prst="rect">
                  <a:avLst/>
                </a:prstGeom>
                <a:solidFill>
                  <a:srgbClr val="C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5" name="직사각형 34"/>
                <p:cNvSpPr/>
                <p:nvPr/>
              </p:nvSpPr>
              <p:spPr>
                <a:xfrm>
                  <a:off x="329906" y="987798"/>
                  <a:ext cx="93846" cy="32400"/>
                </a:xfrm>
                <a:prstGeom prst="rect">
                  <a:avLst/>
                </a:prstGeom>
                <a:solidFill>
                  <a:srgbClr val="F7941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</p:grpSp>
      </p:grpSp>
      <p:sp>
        <p:nvSpPr>
          <p:cNvPr id="8" name="Rectangle 133"/>
          <p:cNvSpPr>
            <a:spLocks noChangeArrowheads="1"/>
          </p:cNvSpPr>
          <p:nvPr userDrawn="1"/>
        </p:nvSpPr>
        <p:spPr bwMode="auto">
          <a:xfrm>
            <a:off x="3310907" y="9631187"/>
            <a:ext cx="211597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 defTabSz="1043056">
              <a:defRPr/>
            </a:pPr>
            <a:fld id="{340438BB-A453-4BC9-9964-F4F083141B54}" type="slidenum">
              <a:rPr lang="en-US" altLang="ko-KR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rial Unicode MS" pitchFamily="50" charset="-127"/>
              </a:rPr>
              <a:pPr algn="ctr" defTabSz="1043056">
                <a:defRPr/>
              </a:pPr>
              <a:t>‹#›</a:t>
            </a:fld>
            <a:endParaRPr lang="en-US" altLang="ko-KR" sz="120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  <a:cs typeface="Arial Unicode MS" pitchFamily="50" charset="-127"/>
            </a:endParaRPr>
          </a:p>
        </p:txBody>
      </p:sp>
      <p:grpSp>
        <p:nvGrpSpPr>
          <p:cNvPr id="32" name="그룹 31"/>
          <p:cNvGrpSpPr/>
          <p:nvPr/>
        </p:nvGrpSpPr>
        <p:grpSpPr>
          <a:xfrm>
            <a:off x="252370" y="736072"/>
            <a:ext cx="6385851" cy="32400"/>
            <a:chOff x="242844" y="987798"/>
            <a:chExt cx="6385851" cy="32400"/>
          </a:xfrm>
        </p:grpSpPr>
        <p:sp>
          <p:nvSpPr>
            <p:cNvPr id="26" name="직사각형 25"/>
            <p:cNvSpPr/>
            <p:nvPr userDrawn="1"/>
          </p:nvSpPr>
          <p:spPr>
            <a:xfrm>
              <a:off x="1228695" y="987798"/>
              <a:ext cx="5400000" cy="3240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grpSp>
          <p:nvGrpSpPr>
            <p:cNvPr id="30" name="그룹 29"/>
            <p:cNvGrpSpPr/>
            <p:nvPr userDrawn="1"/>
          </p:nvGrpSpPr>
          <p:grpSpPr>
            <a:xfrm>
              <a:off x="242844" y="987798"/>
              <a:ext cx="1175620" cy="32400"/>
              <a:chOff x="235905" y="987798"/>
              <a:chExt cx="437805" cy="32400"/>
            </a:xfrm>
          </p:grpSpPr>
          <p:sp>
            <p:nvSpPr>
              <p:cNvPr id="20" name="직사각형 19"/>
              <p:cNvSpPr/>
              <p:nvPr userDrawn="1"/>
            </p:nvSpPr>
            <p:spPr>
              <a:xfrm>
                <a:off x="405579" y="987798"/>
                <a:ext cx="268131" cy="32400"/>
              </a:xfrm>
              <a:prstGeom prst="rect">
                <a:avLst/>
              </a:prstGeom>
              <a:solidFill>
                <a:srgbClr val="1746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1" hangingPunct="1"/>
                <a:endParaRPr lang="ko-KR" altLang="en-US" sz="1800" kern="1200">
                  <a:solidFill>
                    <a:schemeClr val="lt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  <p:sp>
            <p:nvSpPr>
              <p:cNvPr id="22" name="직사각형 21"/>
              <p:cNvSpPr/>
              <p:nvPr userDrawn="1"/>
            </p:nvSpPr>
            <p:spPr>
              <a:xfrm>
                <a:off x="235905" y="987798"/>
                <a:ext cx="134065" cy="32400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23" name="직사각형 22"/>
              <p:cNvSpPr/>
              <p:nvPr userDrawn="1"/>
            </p:nvSpPr>
            <p:spPr>
              <a:xfrm>
                <a:off x="329906" y="987798"/>
                <a:ext cx="93846" cy="32400"/>
              </a:xfrm>
              <a:prstGeom prst="rect">
                <a:avLst/>
              </a:prstGeom>
              <a:solidFill>
                <a:srgbClr val="F7941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1" hangingPunct="1"/>
                <a:endParaRPr lang="ko-KR" altLang="en-US" sz="1800" kern="1200">
                  <a:solidFill>
                    <a:schemeClr val="lt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</p:grpSp>
      <p:sp>
        <p:nvSpPr>
          <p:cNvPr id="21" name="TextBox 20"/>
          <p:cNvSpPr txBox="1"/>
          <p:nvPr userDrawn="1"/>
        </p:nvSpPr>
        <p:spPr>
          <a:xfrm>
            <a:off x="3957118" y="375846"/>
            <a:ext cx="2712281" cy="184666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none" lIns="0" tIns="0" rIns="0" bIns="0" anchor="ctr" anchorCtr="0">
            <a:spAutoFit/>
          </a:bodyPr>
          <a:lstStyle/>
          <a:p>
            <a:pPr algn="r"/>
            <a:r>
              <a:rPr lang="ko-KR" altLang="en-US" sz="1200" dirty="0" smtClean="0">
                <a:solidFill>
                  <a:schemeClr val="accent5">
                    <a:lumMod val="50000"/>
                  </a:schemeClr>
                </a:solidFill>
                <a:effectLst/>
                <a:latin typeface="나눔고딕 ExtraBold" pitchFamily="50" charset="-127"/>
                <a:ea typeface="나눔고딕 ExtraBold" pitchFamily="50" charset="-127"/>
              </a:rPr>
              <a:t>금강대학교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나눔고딕 ExtraBold" pitchFamily="50" charset="-127"/>
                <a:ea typeface="나눔고딕 ExtraBold" pitchFamily="50" charset="-127"/>
              </a:rPr>
              <a:t>  출결관리 시스템</a:t>
            </a:r>
            <a:r>
              <a:rPr lang="ko-KR" altLang="en-US" sz="1200" dirty="0" smtClean="0">
                <a:solidFill>
                  <a:schemeClr val="accent6">
                    <a:lumMod val="50000"/>
                  </a:schemeClr>
                </a:solidFill>
                <a:effectLst/>
                <a:latin typeface="나눔고딕 ExtraBold" pitchFamily="50" charset="-127"/>
                <a:ea typeface="나눔고딕 ExtraBold" pitchFamily="50" charset="-127"/>
              </a:rPr>
              <a:t>  </a:t>
            </a:r>
            <a:r>
              <a:rPr lang="ko-KR" altLang="en-US" sz="1200" dirty="0" smtClean="0">
                <a:solidFill>
                  <a:schemeClr val="tx1"/>
                </a:solidFill>
                <a:effectLst/>
                <a:latin typeface="나눔고딕 ExtraBold" pitchFamily="50" charset="-127"/>
                <a:ea typeface="나눔고딕 ExtraBold" pitchFamily="50" charset="-127"/>
              </a:rPr>
              <a:t>사용자 안내</a:t>
            </a:r>
            <a:endParaRPr lang="ko-KR" altLang="en-US" sz="1200" dirty="0">
              <a:solidFill>
                <a:schemeClr val="tx1"/>
              </a:solidFill>
              <a:effectLst/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38" name="그림 37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736" y="184296"/>
            <a:ext cx="2016222" cy="52023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hyperlink" Target="http://check.ghu.ac.kr/app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6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6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974538"/>
            <a:ext cx="6858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latinLnBrk="0" hangingPunct="0">
              <a:lnSpc>
                <a:spcPct val="150000"/>
              </a:lnSpc>
            </a:pPr>
            <a:r>
              <a:rPr lang="ko-KR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함초롬바탕" panose="02030504000101010101" pitchFamily="18" charset="-127"/>
              </a:rPr>
              <a:t>금강대학교</a:t>
            </a:r>
            <a:r>
              <a:rPr kumimoji="0" lang="ko-KR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함초롬바탕" panose="02030504000101010101" pitchFamily="18" charset="-127"/>
              </a:rPr>
              <a:t>  </a:t>
            </a:r>
            <a:endParaRPr kumimoji="0" lang="en-US" altLang="ko-KR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  <a:cs typeface="함초롬바탕" panose="02030504000101010101" pitchFamily="18" charset="-127"/>
            </a:endParaRPr>
          </a:p>
          <a:p>
            <a:pPr algn="ctr" eaLnBrk="0" latinLnBrk="0" hangingPunct="0">
              <a:lnSpc>
                <a:spcPct val="150000"/>
              </a:lnSpc>
            </a:pPr>
            <a:r>
              <a:rPr kumimoji="0" lang="ko-KR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함초롬바탕" panose="02030504000101010101" pitchFamily="18" charset="-127"/>
              </a:rPr>
              <a:t>출결 시스템 학생 </a:t>
            </a:r>
            <a:r>
              <a:rPr lang="ko-KR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함초롬바탕" panose="02030504000101010101" pitchFamily="18" charset="-127"/>
              </a:rPr>
              <a:t>안내 </a:t>
            </a:r>
            <a:endParaRPr kumimoji="0" lang="ko-KR" altLang="en-US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  <a:cs typeface="함초롬바탕" panose="02030504000101010101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348880" y="459296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latinLnBrk="0" hangingPunct="0"/>
            <a:r>
              <a:rPr lang="en-US" altLang="ko-KR" sz="2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함초롬바탕" panose="02030504000101010101" pitchFamily="18" charset="-127"/>
              </a:rPr>
              <a:t>2017. </a:t>
            </a:r>
            <a:r>
              <a:rPr lang="en-US" altLang="ko-KR" sz="2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함초롬바탕" panose="02030504000101010101" pitchFamily="18" charset="-127"/>
              </a:rPr>
              <a:t>3</a:t>
            </a:r>
            <a:endParaRPr kumimoji="0" lang="ko-KR" altLang="en-US" sz="2000" b="1" dirty="0" smtClean="0">
              <a:solidFill>
                <a:schemeClr val="bg1"/>
              </a:solidFill>
              <a:latin typeface="나눔고딕" pitchFamily="50" charset="-127"/>
              <a:ea typeface="나눔고딕" pitchFamily="50" charset="-127"/>
              <a:cs typeface="함초롬바탕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912883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42" name="그룹 41"/>
          <p:cNvGrpSpPr/>
          <p:nvPr/>
        </p:nvGrpSpPr>
        <p:grpSpPr>
          <a:xfrm>
            <a:off x="256652" y="915626"/>
            <a:ext cx="3155154" cy="307777"/>
            <a:chOff x="192872" y="1675161"/>
            <a:chExt cx="3155154" cy="307776"/>
          </a:xfrm>
        </p:grpSpPr>
        <p:sp>
          <p:nvSpPr>
            <p:cNvPr id="43" name="Text Box 9"/>
            <p:cNvSpPr txBox="1">
              <a:spLocks noChangeArrowheads="1"/>
            </p:cNvSpPr>
            <p:nvPr/>
          </p:nvSpPr>
          <p:spPr bwMode="auto">
            <a:xfrm>
              <a:off x="468070" y="1675161"/>
              <a:ext cx="2879956" cy="3077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 marR="0" lvl="0" indent="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5648325" algn="l"/>
                </a:tabLst>
                <a:defRPr sz="1600" b="1" spc="-60">
                  <a:solidFill>
                    <a:srgbClr val="17469E"/>
                  </a:solidFill>
                  <a:latin typeface="+mn-ea"/>
                  <a:cs typeface="Arial Unicode MS" pitchFamily="50" charset="-127"/>
                </a:defRPr>
              </a:lvl1pPr>
            </a:lstStyle>
            <a:p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1. 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전자출결 </a:t>
              </a:r>
              <a:r>
                <a:rPr lang="en-US" altLang="ko-KR" sz="2000" dirty="0">
                  <a:latin typeface="나눔고딕 ExtraBold" pitchFamily="50" charset="-127"/>
                  <a:ea typeface="나눔고딕 ExtraBold" pitchFamily="50" charset="-127"/>
                </a:rPr>
                <a:t>App. </a:t>
              </a:r>
              <a:r>
                <a:rPr lang="ko-KR" altLang="en-US" sz="2000" dirty="0">
                  <a:latin typeface="나눔고딕 ExtraBold" pitchFamily="50" charset="-127"/>
                  <a:ea typeface="나눔고딕 ExtraBold" pitchFamily="50" charset="-127"/>
                </a:rPr>
                <a:t>설치 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하기</a:t>
              </a:r>
              <a:endParaRPr lang="en-US" altLang="ko-KR" sz="2000" dirty="0" smtClean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grpSp>
          <p:nvGrpSpPr>
            <p:cNvPr id="44" name="그룹 67"/>
            <p:cNvGrpSpPr/>
            <p:nvPr/>
          </p:nvGrpSpPr>
          <p:grpSpPr>
            <a:xfrm>
              <a:off x="192872" y="1740189"/>
              <a:ext cx="198000" cy="198000"/>
              <a:chOff x="7889851" y="7225329"/>
              <a:chExt cx="164147" cy="164147"/>
            </a:xfrm>
          </p:grpSpPr>
          <p:sp>
            <p:nvSpPr>
              <p:cNvPr id="45" name="AutoShape 194"/>
              <p:cNvSpPr>
                <a:spLocks noChangeArrowheads="1"/>
              </p:cNvSpPr>
              <p:nvPr/>
            </p:nvSpPr>
            <p:spPr bwMode="gray">
              <a:xfrm>
                <a:off x="7889851" y="7225329"/>
                <a:ext cx="164147" cy="164147"/>
              </a:xfrm>
              <a:prstGeom prst="roundRect">
                <a:avLst>
                  <a:gd name="adj" fmla="val 16667"/>
                </a:avLst>
              </a:prstGeom>
              <a:solidFill>
                <a:srgbClr val="17469E"/>
              </a:solidFill>
              <a:ln w="9525" algn="ctr">
                <a:noFill/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pic>
            <p:nvPicPr>
              <p:cNvPr id="46" name="Picture 195" descr="화살2"/>
              <p:cNvPicPr>
                <a:picLocks noChangeAspect="1" noChangeArrowheads="1"/>
              </p:cNvPicPr>
              <p:nvPr/>
            </p:nvPicPr>
            <p:blipFill>
              <a:blip r:embed="rId3" cstate="print">
                <a:grayscl/>
                <a:biLevel thresh="50000"/>
                <a:lum bright="30000" contrast="66000"/>
              </a:blip>
              <a:srcRect/>
              <a:stretch>
                <a:fillRect/>
              </a:stretch>
            </p:blipFill>
            <p:spPr bwMode="gray">
              <a:xfrm>
                <a:off x="7920990" y="7268503"/>
                <a:ext cx="101869" cy="1018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51" name="오른쪽 화살표 50"/>
          <p:cNvSpPr/>
          <p:nvPr/>
        </p:nvSpPr>
        <p:spPr>
          <a:xfrm>
            <a:off x="3461114" y="7113240"/>
            <a:ext cx="469898" cy="444003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260648" y="1254525"/>
            <a:ext cx="3672282" cy="307777"/>
            <a:chOff x="192872" y="1675162"/>
            <a:chExt cx="3672282" cy="307776"/>
          </a:xfrm>
        </p:grpSpPr>
        <p:sp>
          <p:nvSpPr>
            <p:cNvPr id="18" name="Text Box 9"/>
            <p:cNvSpPr txBox="1">
              <a:spLocks noChangeArrowheads="1"/>
            </p:cNvSpPr>
            <p:nvPr/>
          </p:nvSpPr>
          <p:spPr bwMode="auto">
            <a:xfrm>
              <a:off x="468070" y="1675162"/>
              <a:ext cx="3397084" cy="3077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 marR="0" lvl="0" indent="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5648325" algn="l"/>
                </a:tabLst>
                <a:defRPr sz="1600" b="1" spc="-60">
                  <a:solidFill>
                    <a:srgbClr val="17469E"/>
                  </a:solidFill>
                  <a:latin typeface="+mn-ea"/>
                  <a:cs typeface="Arial Unicode MS" pitchFamily="50" charset="-127"/>
                </a:defRPr>
              </a:lvl1pPr>
            </a:lstStyle>
            <a:p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1-1. </a:t>
              </a:r>
              <a:r>
                <a:rPr lang="ko-KR" altLang="en-US" sz="2000" dirty="0" err="1" smtClean="0">
                  <a:latin typeface="나눔고딕 ExtraBold" pitchFamily="50" charset="-127"/>
                  <a:ea typeface="나눔고딕 ExtraBold" pitchFamily="50" charset="-127"/>
                </a:rPr>
                <a:t>안드로이드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 용 설치  및 설정</a:t>
              </a:r>
              <a:endParaRPr lang="en-US" altLang="ko-KR" sz="2000" dirty="0" smtClean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grpSp>
          <p:nvGrpSpPr>
            <p:cNvPr id="19" name="그룹 67"/>
            <p:cNvGrpSpPr/>
            <p:nvPr/>
          </p:nvGrpSpPr>
          <p:grpSpPr>
            <a:xfrm>
              <a:off x="192872" y="1733537"/>
              <a:ext cx="198000" cy="198000"/>
              <a:chOff x="7889851" y="7219811"/>
              <a:chExt cx="164147" cy="164147"/>
            </a:xfrm>
          </p:grpSpPr>
          <p:sp>
            <p:nvSpPr>
              <p:cNvPr id="20" name="AutoShape 194"/>
              <p:cNvSpPr>
                <a:spLocks noChangeArrowheads="1"/>
              </p:cNvSpPr>
              <p:nvPr/>
            </p:nvSpPr>
            <p:spPr bwMode="gray">
              <a:xfrm>
                <a:off x="7889851" y="7219811"/>
                <a:ext cx="164147" cy="164147"/>
              </a:xfrm>
              <a:prstGeom prst="roundRect">
                <a:avLst>
                  <a:gd name="adj" fmla="val 16667"/>
                </a:avLst>
              </a:prstGeom>
              <a:solidFill>
                <a:srgbClr val="17469E"/>
              </a:solidFill>
              <a:ln w="9525" algn="ctr">
                <a:noFill/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pic>
            <p:nvPicPr>
              <p:cNvPr id="21" name="Picture 195" descr="화살2"/>
              <p:cNvPicPr>
                <a:picLocks noChangeAspect="1" noChangeArrowheads="1"/>
              </p:cNvPicPr>
              <p:nvPr/>
            </p:nvPicPr>
            <p:blipFill>
              <a:blip r:embed="rId3" cstate="print">
                <a:grayscl/>
                <a:biLevel thresh="50000"/>
                <a:lum bright="30000" contrast="66000"/>
              </a:blip>
              <a:srcRect/>
              <a:stretch>
                <a:fillRect/>
              </a:stretch>
            </p:blipFill>
            <p:spPr bwMode="gray">
              <a:xfrm>
                <a:off x="7920990" y="7262983"/>
                <a:ext cx="101869" cy="1018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2" name="직사각형 21"/>
          <p:cNvSpPr/>
          <p:nvPr/>
        </p:nvSpPr>
        <p:spPr>
          <a:xfrm>
            <a:off x="4396149" y="5313041"/>
            <a:ext cx="2274579" cy="37526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026" name="_x163856464" descr="EMB000028ac12f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457" y="5313040"/>
            <a:ext cx="2274579" cy="3752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_x163856864" descr="EMB000028ac12f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6481" y="5313040"/>
            <a:ext cx="2274579" cy="375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오른쪽 화살표 47"/>
          <p:cNvSpPr/>
          <p:nvPr/>
        </p:nvSpPr>
        <p:spPr>
          <a:xfrm rot="8326786">
            <a:off x="3579073" y="4692765"/>
            <a:ext cx="469898" cy="444003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919679" y="1208584"/>
            <a:ext cx="450281" cy="432048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3" name="모서리가 둥근 직사각형 52"/>
          <p:cNvSpPr/>
          <p:nvPr/>
        </p:nvSpPr>
        <p:spPr>
          <a:xfrm>
            <a:off x="594267" y="5313040"/>
            <a:ext cx="450281" cy="432048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4" name="모서리가 둥근 직사각형 53"/>
          <p:cNvSpPr/>
          <p:nvPr/>
        </p:nvSpPr>
        <p:spPr>
          <a:xfrm>
            <a:off x="3933056" y="5313040"/>
            <a:ext cx="450281" cy="432048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7693" y="1166786"/>
            <a:ext cx="2289849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4" name="직사각형 23"/>
          <p:cNvSpPr/>
          <p:nvPr/>
        </p:nvSpPr>
        <p:spPr>
          <a:xfrm>
            <a:off x="230473" y="1560240"/>
            <a:ext cx="391860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ko-KR" sz="1400" b="1" dirty="0" smtClean="0"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sz="1400" b="1" dirty="0" smtClean="0">
                <a:solidFill>
                  <a:srgbClr val="17469E"/>
                </a:solidFill>
                <a:latin typeface="나눔고딕 ExtraBold" pitchFamily="50" charset="-127"/>
                <a:ea typeface="나눔고딕 ExtraBold" pitchFamily="50" charset="-127"/>
              </a:rPr>
              <a:t>“Play </a:t>
            </a:r>
            <a:r>
              <a:rPr lang="ko-KR" altLang="en-US" sz="1400" b="1" dirty="0" smtClean="0">
                <a:solidFill>
                  <a:srgbClr val="17469E"/>
                </a:solidFill>
                <a:latin typeface="나눔고딕 ExtraBold" pitchFamily="50" charset="-127"/>
                <a:ea typeface="나눔고딕 ExtraBold" pitchFamily="50" charset="-127"/>
              </a:rPr>
              <a:t>스토어</a:t>
            </a:r>
            <a:r>
              <a:rPr lang="en-US" altLang="ko-KR" sz="1400" b="1" dirty="0" smtClean="0">
                <a:solidFill>
                  <a:srgbClr val="17469E"/>
                </a:solidFill>
                <a:latin typeface="나눔고딕 ExtraBold" pitchFamily="50" charset="-127"/>
                <a:ea typeface="나눔고딕 ExtraBold" pitchFamily="50" charset="-127"/>
              </a:rPr>
              <a:t>”</a:t>
            </a:r>
            <a:r>
              <a:rPr lang="ko-KR" altLang="en-US" sz="1400" b="1" dirty="0" smtClean="0">
                <a:latin typeface="나눔고딕 ExtraBold" pitchFamily="50" charset="-127"/>
                <a:ea typeface="나눔고딕 ExtraBold" pitchFamily="50" charset="-127"/>
              </a:rPr>
              <a:t>에서 </a:t>
            </a:r>
            <a:endParaRPr lang="en-US" altLang="ko-KR" sz="1400" b="1" dirty="0" smtClean="0">
              <a:latin typeface="나눔고딕 ExtraBold" pitchFamily="50" charset="-127"/>
              <a:ea typeface="나눔고딕 ExtraBold" pitchFamily="50" charset="-127"/>
            </a:endParaRPr>
          </a:p>
          <a:p>
            <a:pPr>
              <a:spcBef>
                <a:spcPts val="600"/>
              </a:spcBef>
            </a:pPr>
            <a:r>
              <a:rPr lang="en-US" altLang="ko-KR" sz="1400" b="1" dirty="0" smtClean="0">
                <a:solidFill>
                  <a:srgbClr val="17469E"/>
                </a:soli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1400" b="1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“금강대학교 전자출결”</a:t>
            </a:r>
            <a:r>
              <a:rPr lang="ko-KR" altLang="en-US" sz="1400" b="1" dirty="0" smtClean="0">
                <a:latin typeface="나눔고딕 ExtraBold" pitchFamily="50" charset="-127"/>
                <a:ea typeface="나눔고딕 ExtraBold" pitchFamily="50" charset="-127"/>
              </a:rPr>
              <a:t>검색 </a:t>
            </a:r>
            <a:endParaRPr lang="en-US" altLang="ko-KR" sz="1400" b="1" dirty="0" smtClean="0">
              <a:latin typeface="나눔고딕 ExtraBold" pitchFamily="50" charset="-127"/>
              <a:ea typeface="나눔고딕 ExtraBold" pitchFamily="50" charset="-127"/>
            </a:endParaRPr>
          </a:p>
          <a:p>
            <a:pPr>
              <a:spcBef>
                <a:spcPts val="600"/>
              </a:spcBef>
            </a:pPr>
            <a:r>
              <a:rPr lang="ko-KR" altLang="en-US" sz="1400" dirty="0" smtClean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설치사이트 또는 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QR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코드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  <a:hlinkClick r:id="rId7"/>
            </a:endParaRPr>
          </a:p>
          <a:p>
            <a:pPr>
              <a:spcBef>
                <a:spcPts val="600"/>
              </a:spcBef>
            </a:pPr>
            <a:r>
              <a:rPr lang="en-US" altLang="ko-KR" sz="1400" dirty="0" smtClean="0">
                <a:latin typeface="나눔고딕" pitchFamily="50" charset="-127"/>
                <a:ea typeface="나눔고딕" pitchFamily="50" charset="-127"/>
              </a:rPr>
              <a:t>   </a:t>
            </a:r>
            <a:r>
              <a:rPr lang="en-US" altLang="ko-KR" sz="1400" b="1" dirty="0" smtClean="0">
                <a:latin typeface="나눔고딕 ExtraBold" pitchFamily="50" charset="-127"/>
                <a:ea typeface="나눔고딕 ExtraBold" pitchFamily="50" charset="-127"/>
              </a:rPr>
              <a:t>https://</a:t>
            </a:r>
            <a:r>
              <a:rPr lang="en-US" altLang="ko-KR" sz="1400" b="1" dirty="0" smtClean="0">
                <a:latin typeface="나눔고딕 ExtraBold" pitchFamily="50" charset="-127"/>
                <a:ea typeface="나눔고딕 ExtraBold" pitchFamily="50" charset="-127"/>
              </a:rPr>
              <a:t>eatt.ggu.ac.kr/app</a:t>
            </a:r>
            <a:r>
              <a:rPr lang="en-US" altLang="ko-KR" sz="1400" dirty="0" smtClean="0">
                <a:latin typeface="나눔고딕 ExtraBold" pitchFamily="50" charset="-127"/>
                <a:ea typeface="나눔고딕 ExtraBold" pitchFamily="50" charset="-127"/>
              </a:rPr>
              <a:t> </a:t>
            </a:r>
            <a:endParaRPr lang="en-US" altLang="ko-KR" sz="1400" b="1" dirty="0" smtClean="0">
              <a:latin typeface="나눔고딕 ExtraBold" pitchFamily="50" charset="-127"/>
              <a:ea typeface="나눔고딕 ExtraBold" pitchFamily="50" charset="-127"/>
            </a:endParaRPr>
          </a:p>
          <a:p>
            <a:pPr>
              <a:spcBef>
                <a:spcPts val="600"/>
              </a:spcBef>
            </a:pP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(1) Bluetooth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권한 요청 </a:t>
            </a:r>
            <a:r>
              <a:rPr lang="en-US" altLang="ko-KR" sz="1400" b="1" dirty="0" smtClean="0">
                <a:latin typeface="나눔고딕 ExtraBold" pitchFamily="50" charset="-127"/>
                <a:ea typeface="나눔고딕 ExtraBold" pitchFamily="50" charset="-127"/>
              </a:rPr>
              <a:t>[</a:t>
            </a:r>
            <a:r>
              <a:rPr lang="ko-KR" altLang="en-US" sz="1400" b="1" dirty="0" smtClean="0">
                <a:latin typeface="나눔고딕 ExtraBold" pitchFamily="50" charset="-127"/>
                <a:ea typeface="나눔고딕 ExtraBold" pitchFamily="50" charset="-127"/>
              </a:rPr>
              <a:t>예</a:t>
            </a:r>
            <a:r>
              <a:rPr lang="en-US" altLang="ko-KR" sz="1400" b="1" dirty="0" smtClean="0">
                <a:latin typeface="나눔고딕 ExtraBold" pitchFamily="50" charset="-127"/>
                <a:ea typeface="나눔고딕 ExtraBold" pitchFamily="50" charset="-127"/>
              </a:rPr>
              <a:t>]</a:t>
            </a:r>
          </a:p>
          <a:p>
            <a:pPr>
              <a:spcBef>
                <a:spcPts val="1200"/>
              </a:spcBef>
            </a:pP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(2) ID :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학번 또는 </a:t>
            </a:r>
            <a:r>
              <a:rPr lang="ko-KR" altLang="en-US" sz="1400" b="1" dirty="0" err="1" smtClean="0">
                <a:latin typeface="나눔고딕" pitchFamily="50" charset="-127"/>
                <a:ea typeface="나눔고딕" pitchFamily="50" charset="-127"/>
              </a:rPr>
              <a:t>사번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   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 비밀번호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 :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비밀번호를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입력하여  </a:t>
            </a:r>
            <a:r>
              <a:rPr lang="ko-KR" altLang="en-US" sz="1400" b="1" dirty="0" smtClean="0">
                <a:solidFill>
                  <a:srgbClr val="C40F39"/>
                </a:solidFill>
                <a:latin typeface="나눔고딕 ExtraBold" pitchFamily="50" charset="-127"/>
                <a:ea typeface="나눔고딕 ExtraBold" pitchFamily="50" charset="-127"/>
                <a:sym typeface="Wingdings" pitchFamily="2" charset="2"/>
              </a:rPr>
              <a:t>로그인</a:t>
            </a:r>
            <a:r>
              <a:rPr lang="ko-KR" altLang="en-US" sz="1400" b="1" dirty="0" smtClean="0">
                <a:solidFill>
                  <a:srgbClr val="C40F39"/>
                </a:solidFill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598" y="3626509"/>
            <a:ext cx="1506295" cy="1506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922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42" y="2952736"/>
            <a:ext cx="2214578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152400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4" name="그룹 20"/>
          <p:cNvGrpSpPr/>
          <p:nvPr/>
        </p:nvGrpSpPr>
        <p:grpSpPr>
          <a:xfrm>
            <a:off x="256652" y="915626"/>
            <a:ext cx="3629321" cy="307777"/>
            <a:chOff x="192872" y="1675161"/>
            <a:chExt cx="3629321" cy="307776"/>
          </a:xfrm>
        </p:grpSpPr>
        <p:sp>
          <p:nvSpPr>
            <p:cNvPr id="22" name="Text Box 9"/>
            <p:cNvSpPr txBox="1">
              <a:spLocks noChangeArrowheads="1"/>
            </p:cNvSpPr>
            <p:nvPr/>
          </p:nvSpPr>
          <p:spPr bwMode="auto">
            <a:xfrm>
              <a:off x="468070" y="1675161"/>
              <a:ext cx="3354123" cy="3077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 marR="0" lvl="0" indent="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5648325" algn="l"/>
                </a:tabLst>
                <a:defRPr sz="1600" b="1" spc="-60">
                  <a:solidFill>
                    <a:srgbClr val="17469E"/>
                  </a:solidFill>
                  <a:latin typeface="+mn-ea"/>
                  <a:cs typeface="Arial Unicode MS" pitchFamily="50" charset="-127"/>
                </a:defRPr>
              </a:lvl1pPr>
            </a:lstStyle>
            <a:p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1-2. iOS(</a:t>
              </a:r>
              <a:r>
                <a:rPr lang="ko-KR" altLang="en-US" sz="2000" dirty="0" err="1" smtClean="0">
                  <a:latin typeface="나눔고딕 ExtraBold" pitchFamily="50" charset="-127"/>
                  <a:ea typeface="나눔고딕 ExtraBold" pitchFamily="50" charset="-127"/>
                </a:rPr>
                <a:t>아이폰</a:t>
              </a:r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)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용</a:t>
              </a:r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 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설치 및 설정</a:t>
              </a:r>
            </a:p>
          </p:txBody>
        </p:sp>
        <p:grpSp>
          <p:nvGrpSpPr>
            <p:cNvPr id="5" name="그룹 67"/>
            <p:cNvGrpSpPr/>
            <p:nvPr/>
          </p:nvGrpSpPr>
          <p:grpSpPr>
            <a:xfrm>
              <a:off x="192872" y="1734392"/>
              <a:ext cx="198000" cy="198000"/>
              <a:chOff x="7889851" y="7220522"/>
              <a:chExt cx="164147" cy="164147"/>
            </a:xfrm>
          </p:grpSpPr>
          <p:sp>
            <p:nvSpPr>
              <p:cNvPr id="24" name="AutoShape 194"/>
              <p:cNvSpPr>
                <a:spLocks noChangeArrowheads="1"/>
              </p:cNvSpPr>
              <p:nvPr/>
            </p:nvSpPr>
            <p:spPr bwMode="gray">
              <a:xfrm>
                <a:off x="7889851" y="7220522"/>
                <a:ext cx="164147" cy="164147"/>
              </a:xfrm>
              <a:prstGeom prst="roundRect">
                <a:avLst>
                  <a:gd name="adj" fmla="val 16667"/>
                </a:avLst>
              </a:prstGeom>
              <a:solidFill>
                <a:srgbClr val="17469E"/>
              </a:solidFill>
              <a:ln w="9525" algn="ctr">
                <a:noFill/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pic>
            <p:nvPicPr>
              <p:cNvPr id="25" name="Picture 195" descr="화살2"/>
              <p:cNvPicPr>
                <a:picLocks noChangeAspect="1" noChangeArrowheads="1"/>
              </p:cNvPicPr>
              <p:nvPr/>
            </p:nvPicPr>
            <p:blipFill>
              <a:blip r:embed="rId4" cstate="print">
                <a:grayscl/>
                <a:biLevel thresh="50000"/>
                <a:lum bright="30000" contrast="66000"/>
              </a:blip>
              <a:srcRect/>
              <a:stretch>
                <a:fillRect/>
              </a:stretch>
            </p:blipFill>
            <p:spPr bwMode="gray">
              <a:xfrm>
                <a:off x="7920990" y="7263695"/>
                <a:ext cx="101869" cy="1018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18" name="모서리가 둥근 직사각형 17"/>
          <p:cNvSpPr/>
          <p:nvPr/>
        </p:nvSpPr>
        <p:spPr>
          <a:xfrm>
            <a:off x="285728" y="2881298"/>
            <a:ext cx="450281" cy="391255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endParaRPr lang="ko-KR" altLang="en-US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753639" y="2921689"/>
            <a:ext cx="2255275" cy="274568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u="sng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4" name="모서리가 둥근 직사각형 33"/>
          <p:cNvSpPr/>
          <p:nvPr/>
        </p:nvSpPr>
        <p:spPr>
          <a:xfrm>
            <a:off x="3571876" y="2881298"/>
            <a:ext cx="450281" cy="391255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endParaRPr lang="ko-KR" altLang="en-US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4039787" y="2921689"/>
            <a:ext cx="2255275" cy="274568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u="sng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4071942" y="5310189"/>
            <a:ext cx="2180995" cy="307777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ko-KR" altLang="en-US" sz="1400" dirty="0" smtClean="0">
                <a:latin typeface="나눔고딕 ExtraBold" pitchFamily="50" charset="-127"/>
                <a:ea typeface="나눔고딕 ExtraBold" pitchFamily="50" charset="-127"/>
              </a:rPr>
              <a:t>설치 </a:t>
            </a:r>
            <a:r>
              <a:rPr lang="en-US" altLang="ko-KR" sz="1400" dirty="0" smtClean="0"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400" dirty="0" smtClean="0">
                <a:latin typeface="나눔고딕 ExtraBold" pitchFamily="50" charset="-127"/>
                <a:ea typeface="나눔고딕 ExtraBold" pitchFamily="50" charset="-127"/>
              </a:rPr>
              <a:t>바탕화면에 설치함</a:t>
            </a:r>
            <a:r>
              <a:rPr lang="en-US" altLang="ko-KR" sz="1400" dirty="0" smtClean="0">
                <a:latin typeface="나눔고딕 ExtraBold" pitchFamily="50" charset="-127"/>
                <a:ea typeface="나눔고딕 ExtraBold" pitchFamily="50" charset="-127"/>
              </a:rPr>
              <a:t>)</a:t>
            </a:r>
            <a:endParaRPr lang="ko-KR" altLang="en-US" sz="14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>
          <a:xfrm>
            <a:off x="285728" y="6271307"/>
            <a:ext cx="450281" cy="391255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endParaRPr lang="ko-KR" altLang="en-US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753639" y="6311698"/>
            <a:ext cx="2255275" cy="274568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u="sng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476672" y="9057390"/>
            <a:ext cx="29523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dirty="0" smtClean="0">
                <a:latin typeface="나눔고딕 ExtraBold" pitchFamily="50" charset="-127"/>
                <a:ea typeface="나눔고딕 ExtraBold" pitchFamily="50" charset="-127"/>
              </a:rPr>
              <a:t>설정 </a:t>
            </a:r>
            <a:r>
              <a:rPr lang="en-US" altLang="ko-KR" sz="1400" dirty="0" smtClean="0">
                <a:latin typeface="나눔고딕 ExtraBold" pitchFamily="50" charset="-127"/>
                <a:ea typeface="나눔고딕 ExtraBold" pitchFamily="50" charset="-127"/>
              </a:rPr>
              <a:t>=&gt; </a:t>
            </a:r>
            <a:r>
              <a:rPr lang="ko-KR" altLang="en-US" sz="1400" dirty="0" smtClean="0">
                <a:latin typeface="나눔고딕 ExtraBold" pitchFamily="50" charset="-127"/>
                <a:ea typeface="나눔고딕 ExtraBold" pitchFamily="50" charset="-127"/>
              </a:rPr>
              <a:t>일반 </a:t>
            </a:r>
            <a:r>
              <a:rPr lang="en-US" altLang="ko-KR" sz="1400" dirty="0" smtClean="0">
                <a:latin typeface="나눔고딕 ExtraBold" pitchFamily="50" charset="-127"/>
                <a:ea typeface="나눔고딕 ExtraBold" pitchFamily="50" charset="-127"/>
              </a:rPr>
              <a:t>=&gt; </a:t>
            </a:r>
            <a:r>
              <a:rPr lang="ko-KR" altLang="en-US" sz="1400" dirty="0" smtClean="0">
                <a:latin typeface="나눔고딕 ExtraBold" pitchFamily="50" charset="-127"/>
                <a:ea typeface="나눔고딕 ExtraBold" pitchFamily="50" charset="-127"/>
              </a:rPr>
              <a:t>프로파일</a:t>
            </a:r>
            <a:r>
              <a:rPr lang="en-US" altLang="ko-KR" sz="1400" dirty="0" smtClean="0"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400" dirty="0" smtClean="0">
                <a:latin typeface="나눔고딕 ExtraBold" pitchFamily="50" charset="-127"/>
                <a:ea typeface="나눔고딕 ExtraBold" pitchFamily="50" charset="-127"/>
              </a:rPr>
              <a:t>기기관리</a:t>
            </a:r>
            <a:r>
              <a:rPr lang="en-US" altLang="ko-KR" sz="1400" dirty="0" smtClean="0">
                <a:latin typeface="나눔고딕 ExtraBold" pitchFamily="50" charset="-127"/>
                <a:ea typeface="나눔고딕 ExtraBold" pitchFamily="50" charset="-127"/>
              </a:rPr>
              <a:t>)</a:t>
            </a:r>
          </a:p>
          <a:p>
            <a:r>
              <a:rPr lang="en-US" altLang="ko-KR" sz="1400" dirty="0" smtClean="0">
                <a:latin typeface="나눔고딕 ExtraBold" pitchFamily="50" charset="-127"/>
                <a:ea typeface="나눔고딕 ExtraBold" pitchFamily="50" charset="-127"/>
              </a:rPr>
              <a:t>=&gt; </a:t>
            </a:r>
            <a:r>
              <a:rPr lang="en-US" altLang="ko-KR" sz="1400" dirty="0" err="1" smtClean="0">
                <a:latin typeface="나눔고딕 ExtraBold" pitchFamily="50" charset="-127"/>
                <a:ea typeface="나눔고딕 ExtraBold" pitchFamily="50" charset="-127"/>
              </a:rPr>
              <a:t>Xid</a:t>
            </a:r>
            <a:r>
              <a:rPr lang="en-US" altLang="ko-KR" sz="1400" dirty="0" smtClean="0">
                <a:latin typeface="나눔고딕 ExtraBold" pitchFamily="50" charset="-127"/>
                <a:ea typeface="나눔고딕 ExtraBold" pitchFamily="50" charset="-127"/>
              </a:rPr>
              <a:t> system Co., Ltd.  </a:t>
            </a:r>
            <a:endParaRPr lang="ko-KR" altLang="en-US" sz="14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49" name="모서리가 둥근 직사각형 48"/>
          <p:cNvSpPr/>
          <p:nvPr/>
        </p:nvSpPr>
        <p:spPr>
          <a:xfrm>
            <a:off x="3532593" y="6271307"/>
            <a:ext cx="450281" cy="391255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endParaRPr lang="ko-KR" altLang="en-US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4000504" y="6311698"/>
            <a:ext cx="2255275" cy="274568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u="sng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3857628" y="9057390"/>
            <a:ext cx="25717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400" dirty="0" smtClean="0">
                <a:latin typeface="나눔고딕 ExtraBold" pitchFamily="50" charset="-127"/>
                <a:ea typeface="나눔고딕 ExtraBold" pitchFamily="50" charset="-127"/>
              </a:rPr>
              <a:t>신뢰 선택</a:t>
            </a:r>
            <a:r>
              <a:rPr lang="en-US" altLang="ko-KR" sz="1400" dirty="0" smtClean="0">
                <a:latin typeface="나눔고딕 ExtraBold" pitchFamily="50" charset="-127"/>
                <a:ea typeface="나눔고딕 ExtraBold" pitchFamily="50" charset="-127"/>
              </a:rPr>
              <a:t> </a:t>
            </a:r>
            <a:endParaRPr lang="ko-KR" altLang="en-US" sz="14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592821" y="5810256"/>
            <a:ext cx="54793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* </a:t>
            </a:r>
            <a:r>
              <a:rPr lang="en-US" altLang="ko-KR" b="1" dirty="0" err="1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iOS</a:t>
            </a:r>
            <a:r>
              <a:rPr lang="en-US" altLang="ko-KR" b="1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 9 </a:t>
            </a:r>
            <a:r>
              <a:rPr lang="ko-KR" altLang="en-US" b="1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이상인 경우는 아래와 같이 설정을 해주세요</a:t>
            </a:r>
            <a:r>
              <a:rPr lang="en-US" altLang="ko-KR" b="1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.</a:t>
            </a:r>
            <a:endParaRPr lang="ko-KR" altLang="en-US" b="1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1027" name="Picture 3" descr="C:\Users\toshiba\Desktop\IMG_007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00504" y="6310322"/>
            <a:ext cx="2252433" cy="2786082"/>
          </a:xfrm>
          <a:prstGeom prst="rect">
            <a:avLst/>
          </a:prstGeom>
          <a:noFill/>
        </p:spPr>
      </p:pic>
      <p:pic>
        <p:nvPicPr>
          <p:cNvPr id="1029" name="Picture 5" descr="C:\Users\toshiba\Desktop\IMG_0077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0554" y="6325562"/>
            <a:ext cx="2214578" cy="2714644"/>
          </a:xfrm>
          <a:prstGeom prst="rect">
            <a:avLst/>
          </a:prstGeom>
          <a:noFill/>
        </p:spPr>
      </p:pic>
      <p:sp>
        <p:nvSpPr>
          <p:cNvPr id="28" name="직사각형 27"/>
          <p:cNvSpPr/>
          <p:nvPr/>
        </p:nvSpPr>
        <p:spPr>
          <a:xfrm>
            <a:off x="260350" y="1381100"/>
            <a:ext cx="399061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(1) QR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코드나 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설치주소를 이용하여  설치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altLang="ko-KR" sz="1400" b="1" smtClean="0">
                <a:latin typeface="나눔고딕" pitchFamily="50" charset="-127"/>
                <a:ea typeface="나눔고딕" pitchFamily="50" charset="-127"/>
              </a:rPr>
              <a:t>      </a:t>
            </a:r>
            <a:r>
              <a:rPr lang="en-US" altLang="ko-KR" sz="1400" b="1" smtClean="0">
                <a:latin typeface="나눔고딕 ExtraBold" pitchFamily="50" charset="-127"/>
                <a:ea typeface="나눔고딕 ExtraBold" pitchFamily="50" charset="-127"/>
              </a:rPr>
              <a:t>https://</a:t>
            </a:r>
            <a:r>
              <a:rPr lang="en-US" altLang="ko-KR" sz="1400" b="1" dirty="0" smtClean="0">
                <a:latin typeface="나눔고딕 ExtraBold" pitchFamily="50" charset="-127"/>
                <a:ea typeface="나눔고딕 ExtraBold" pitchFamily="50" charset="-127"/>
              </a:rPr>
              <a:t>eatt.ggu.ac.kr/app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(2) ID :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학번 또는 </a:t>
            </a:r>
            <a:r>
              <a:rPr lang="ko-KR" altLang="en-US" sz="1400" b="1" dirty="0" err="1" smtClean="0">
                <a:latin typeface="나눔고딕" pitchFamily="50" charset="-127"/>
                <a:ea typeface="나눔고딕" pitchFamily="50" charset="-127"/>
              </a:rPr>
              <a:t>사번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   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        비밀번호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를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입력하여  </a:t>
            </a:r>
            <a:r>
              <a:rPr lang="ko-KR" altLang="en-US" sz="1400" b="1" dirty="0" smtClean="0">
                <a:solidFill>
                  <a:srgbClr val="C40F39"/>
                </a:solidFill>
                <a:latin typeface="나눔고딕 ExtraBold" pitchFamily="50" charset="-127"/>
                <a:ea typeface="나눔고딕 ExtraBold" pitchFamily="50" charset="-127"/>
                <a:sym typeface="Wingdings" pitchFamily="2" charset="2"/>
              </a:rPr>
              <a:t>로그인</a:t>
            </a:r>
            <a:r>
              <a:rPr lang="ko-KR" altLang="en-US" sz="1400" b="1" dirty="0" smtClean="0">
                <a:solidFill>
                  <a:srgbClr val="C40F39"/>
                </a:solidFill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  <a:spcBef>
                <a:spcPts val="600"/>
              </a:spcBef>
            </a:pP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64704" y="2936776"/>
            <a:ext cx="2232248" cy="27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직사각형 29"/>
          <p:cNvSpPr/>
          <p:nvPr/>
        </p:nvSpPr>
        <p:spPr>
          <a:xfrm>
            <a:off x="5157192" y="4520952"/>
            <a:ext cx="792088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092" y="907258"/>
            <a:ext cx="1756970" cy="1756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12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모서리가 둥근 직사각형 33"/>
          <p:cNvSpPr/>
          <p:nvPr/>
        </p:nvSpPr>
        <p:spPr>
          <a:xfrm>
            <a:off x="5104350" y="6436097"/>
            <a:ext cx="291237" cy="347383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1" name="그룹 41"/>
          <p:cNvGrpSpPr/>
          <p:nvPr/>
        </p:nvGrpSpPr>
        <p:grpSpPr>
          <a:xfrm>
            <a:off x="256652" y="931016"/>
            <a:ext cx="4010836" cy="276999"/>
            <a:chOff x="192872" y="1690550"/>
            <a:chExt cx="4010836" cy="276998"/>
          </a:xfrm>
        </p:grpSpPr>
        <p:sp>
          <p:nvSpPr>
            <p:cNvPr id="43" name="Text Box 9"/>
            <p:cNvSpPr txBox="1">
              <a:spLocks noChangeArrowheads="1"/>
            </p:cNvSpPr>
            <p:nvPr/>
          </p:nvSpPr>
          <p:spPr bwMode="auto">
            <a:xfrm>
              <a:off x="468070" y="1690550"/>
              <a:ext cx="3735638" cy="276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 marR="0" lvl="0" indent="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5648325" algn="l"/>
                </a:tabLst>
                <a:defRPr sz="1600" b="1" spc="-60">
                  <a:solidFill>
                    <a:srgbClr val="17469E"/>
                  </a:solidFill>
                  <a:latin typeface="+mn-ea"/>
                  <a:cs typeface="Arial Unicode MS" pitchFamily="50" charset="-127"/>
                </a:defRPr>
              </a:lvl1pPr>
            </a:lstStyle>
            <a:p>
              <a:r>
                <a:rPr lang="en-US" altLang="ko-KR" sz="1800" dirty="0" smtClean="0">
                  <a:latin typeface="나눔고딕 ExtraBold" pitchFamily="50" charset="-127"/>
                  <a:ea typeface="나눔고딕 ExtraBold" pitchFamily="50" charset="-127"/>
                </a:rPr>
                <a:t>1-3. </a:t>
              </a:r>
              <a:r>
                <a:rPr lang="en-US" altLang="ko-KR" sz="1800" dirty="0" err="1" smtClean="0">
                  <a:latin typeface="나눔고딕 ExtraBold" pitchFamily="50" charset="-127"/>
                  <a:ea typeface="나눔고딕 ExtraBold" pitchFamily="50" charset="-127"/>
                </a:rPr>
                <a:t>iOS</a:t>
              </a:r>
              <a:r>
                <a:rPr lang="en-US" altLang="ko-KR" sz="1800" dirty="0" smtClean="0">
                  <a:latin typeface="나눔고딕 ExtraBold" pitchFamily="50" charset="-127"/>
                  <a:ea typeface="나눔고딕 ExtraBold" pitchFamily="50" charset="-127"/>
                </a:rPr>
                <a:t>(</a:t>
              </a:r>
              <a:r>
                <a:rPr lang="ko-KR" altLang="en-US" sz="1800" dirty="0" err="1" smtClean="0">
                  <a:latin typeface="나눔고딕 ExtraBold" pitchFamily="50" charset="-127"/>
                  <a:ea typeface="나눔고딕 ExtraBold" pitchFamily="50" charset="-127"/>
                </a:rPr>
                <a:t>아이폰</a:t>
              </a:r>
              <a:r>
                <a:rPr lang="en-US" altLang="ko-KR" sz="1800" dirty="0" smtClean="0">
                  <a:latin typeface="나눔고딕 ExtraBold" pitchFamily="50" charset="-127"/>
                  <a:ea typeface="나눔고딕 ExtraBold" pitchFamily="50" charset="-127"/>
                </a:rPr>
                <a:t>)</a:t>
              </a:r>
              <a:r>
                <a:rPr lang="ko-KR" altLang="en-US" sz="1800" dirty="0" smtClean="0">
                  <a:latin typeface="나눔고딕 ExtraBold" pitchFamily="50" charset="-127"/>
                  <a:ea typeface="나눔고딕 ExtraBold" pitchFamily="50" charset="-127"/>
                </a:rPr>
                <a:t> 경고 창이 떴을 때 설정</a:t>
              </a:r>
              <a:endParaRPr lang="ko-KR" altLang="en-US" sz="18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grpSp>
          <p:nvGrpSpPr>
            <p:cNvPr id="12" name="그룹 67"/>
            <p:cNvGrpSpPr/>
            <p:nvPr/>
          </p:nvGrpSpPr>
          <p:grpSpPr>
            <a:xfrm>
              <a:off x="192872" y="1701227"/>
              <a:ext cx="198000" cy="198000"/>
              <a:chOff x="7889851" y="7193027"/>
              <a:chExt cx="164147" cy="164147"/>
            </a:xfrm>
          </p:grpSpPr>
          <p:sp>
            <p:nvSpPr>
              <p:cNvPr id="45" name="AutoShape 194"/>
              <p:cNvSpPr>
                <a:spLocks noChangeArrowheads="1"/>
              </p:cNvSpPr>
              <p:nvPr/>
            </p:nvSpPr>
            <p:spPr bwMode="gray">
              <a:xfrm>
                <a:off x="7889851" y="7193027"/>
                <a:ext cx="164147" cy="164147"/>
              </a:xfrm>
              <a:prstGeom prst="roundRect">
                <a:avLst>
                  <a:gd name="adj" fmla="val 16667"/>
                </a:avLst>
              </a:prstGeom>
              <a:solidFill>
                <a:srgbClr val="17469E"/>
              </a:solidFill>
              <a:ln w="9525" algn="ctr">
                <a:noFill/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</a:endParaRPr>
              </a:p>
            </p:txBody>
          </p:sp>
          <p:pic>
            <p:nvPicPr>
              <p:cNvPr id="46" name="Picture 195" descr="화살2"/>
              <p:cNvPicPr>
                <a:picLocks noChangeAspect="1" noChangeArrowheads="1"/>
              </p:cNvPicPr>
              <p:nvPr/>
            </p:nvPicPr>
            <p:blipFill>
              <a:blip r:embed="rId3" cstate="print">
                <a:grayscl/>
                <a:biLevel thresh="50000"/>
                <a:lum bright="30000" contrast="66000"/>
              </a:blip>
              <a:srcRect/>
              <a:stretch>
                <a:fillRect/>
              </a:stretch>
            </p:blipFill>
            <p:spPr bwMode="gray">
              <a:xfrm>
                <a:off x="7920990" y="7236198"/>
                <a:ext cx="101869" cy="1018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47" name="직사각형 46"/>
          <p:cNvSpPr/>
          <p:nvPr/>
        </p:nvSpPr>
        <p:spPr>
          <a:xfrm>
            <a:off x="260648" y="1365233"/>
            <a:ext cx="279588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다음과 같은 화면이 뜬다면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,</a:t>
            </a:r>
          </a:p>
          <a:p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아래의 순서에 따라 해결해 주세요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.</a:t>
            </a:r>
            <a:endParaRPr lang="en-US" altLang="ko-KR" sz="1400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152400" y="15240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04800" y="30480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457200" y="45720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240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609600" y="715089"/>
            <a:ext cx="65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</a:pPr>
            <a:endParaRPr lang="ko-KR" altLang="en-US" sz="1600" b="1" spc="-60">
              <a:solidFill>
                <a:srgbClr val="17469E"/>
              </a:solidFill>
              <a:latin typeface="+mn-ea"/>
              <a:cs typeface="Arial Unicode MS" pitchFamily="50" charset="-127"/>
            </a:endParaRPr>
          </a:p>
        </p:txBody>
      </p:sp>
      <p:pic>
        <p:nvPicPr>
          <p:cNvPr id="41" name="Picture 2" descr="C:\Users\Jeong\Desktop\iOS Simulator Screen Shot 2015. 3. 24. 오후 3.01.1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04864" y="2011789"/>
            <a:ext cx="2189332" cy="3672408"/>
          </a:xfrm>
          <a:prstGeom prst="rect">
            <a:avLst/>
          </a:prstGeom>
          <a:noFill/>
        </p:spPr>
      </p:pic>
      <p:sp>
        <p:nvSpPr>
          <p:cNvPr id="33" name="모서리가 둥근 직사각형 32"/>
          <p:cNvSpPr/>
          <p:nvPr/>
        </p:nvSpPr>
        <p:spPr>
          <a:xfrm>
            <a:off x="3430628" y="6437867"/>
            <a:ext cx="291237" cy="347383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오른쪽 화살표 36"/>
          <p:cNvSpPr/>
          <p:nvPr/>
        </p:nvSpPr>
        <p:spPr>
          <a:xfrm>
            <a:off x="5100167" y="7566891"/>
            <a:ext cx="187701" cy="351880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오른쪽 화살표 37"/>
          <p:cNvSpPr/>
          <p:nvPr/>
        </p:nvSpPr>
        <p:spPr>
          <a:xfrm>
            <a:off x="3410748" y="7571539"/>
            <a:ext cx="176776" cy="351880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/>
          <p:cNvSpPr>
            <a:spLocks/>
          </p:cNvSpPr>
          <p:nvPr/>
        </p:nvSpPr>
        <p:spPr>
          <a:xfrm>
            <a:off x="5341015" y="6436097"/>
            <a:ext cx="1364728" cy="24683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/>
          </a:p>
        </p:txBody>
      </p:sp>
      <p:sp>
        <p:nvSpPr>
          <p:cNvPr id="35" name="직사각형 34"/>
          <p:cNvSpPr>
            <a:spLocks/>
          </p:cNvSpPr>
          <p:nvPr/>
        </p:nvSpPr>
        <p:spPr>
          <a:xfrm>
            <a:off x="312094" y="6434540"/>
            <a:ext cx="1364728" cy="24683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/>
          </a:p>
        </p:txBody>
      </p:sp>
      <p:sp>
        <p:nvSpPr>
          <p:cNvPr id="7" name="모서리가 둥근 직사각형 6"/>
          <p:cNvSpPr/>
          <p:nvPr/>
        </p:nvSpPr>
        <p:spPr>
          <a:xfrm>
            <a:off x="81007" y="6430491"/>
            <a:ext cx="291237" cy="347383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4" name="Picture 8" descr="C:\Users\Jeong\Desktop\IMG_0001.PNG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9765" y="6447417"/>
            <a:ext cx="1343158" cy="2437828"/>
          </a:xfrm>
          <a:prstGeom prst="rect">
            <a:avLst/>
          </a:prstGeom>
          <a:noFill/>
        </p:spPr>
      </p:pic>
      <p:sp>
        <p:nvSpPr>
          <p:cNvPr id="52" name="TextBox 51"/>
          <p:cNvSpPr txBox="1"/>
          <p:nvPr/>
        </p:nvSpPr>
        <p:spPr>
          <a:xfrm>
            <a:off x="433660" y="6177136"/>
            <a:ext cx="11624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latin typeface="나눔고딕 ExtraBold" pitchFamily="50" charset="-127"/>
                <a:ea typeface="나눔고딕 ExtraBold" pitchFamily="50" charset="-127"/>
              </a:rPr>
              <a:t>1. </a:t>
            </a:r>
            <a:r>
              <a:rPr lang="ko-KR" altLang="en-US" sz="1200" dirty="0" smtClean="0">
                <a:latin typeface="나눔고딕 ExtraBold" pitchFamily="50" charset="-127"/>
                <a:ea typeface="나눔고딕 ExtraBold" pitchFamily="50" charset="-127"/>
              </a:rPr>
              <a:t>설정 </a:t>
            </a:r>
            <a:r>
              <a:rPr lang="en-US" altLang="ko-KR" sz="1200" dirty="0" smtClean="0">
                <a:latin typeface="나눔고딕 ExtraBold" pitchFamily="50" charset="-127"/>
                <a:ea typeface="나눔고딕 ExtraBold" pitchFamily="50" charset="-127"/>
              </a:rPr>
              <a:t>&gt; </a:t>
            </a:r>
            <a:r>
              <a:rPr lang="ko-KR" altLang="en-US" sz="1200" dirty="0" smtClean="0">
                <a:latin typeface="나눔고딕 ExtraBold" pitchFamily="50" charset="-127"/>
                <a:ea typeface="나눔고딕 ExtraBold" pitchFamily="50" charset="-127"/>
              </a:rPr>
              <a:t>알림 </a:t>
            </a:r>
            <a:endParaRPr lang="ko-KR" altLang="en-US" sz="1200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916832" y="6177800"/>
            <a:ext cx="16081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latin typeface="나눔고딕 ExtraBold" pitchFamily="50" charset="-127"/>
                <a:ea typeface="나눔고딕 ExtraBold" pitchFamily="50" charset="-127"/>
              </a:rPr>
              <a:t>2. </a:t>
            </a:r>
            <a:r>
              <a:rPr lang="ko-KR" altLang="en-US" sz="1200" dirty="0" smtClean="0">
                <a:latin typeface="나눔고딕 ExtraBold" pitchFamily="50" charset="-127"/>
                <a:ea typeface="나눔고딕 ExtraBold" pitchFamily="50" charset="-127"/>
              </a:rPr>
              <a:t>전자출결 </a:t>
            </a:r>
            <a:r>
              <a:rPr lang="ko-KR" altLang="en-US" sz="1200" dirty="0" err="1" smtClean="0">
                <a:latin typeface="나눔고딕 ExtraBold" pitchFamily="50" charset="-127"/>
                <a:ea typeface="나눔고딕 ExtraBold" pitchFamily="50" charset="-127"/>
              </a:rPr>
              <a:t>어플</a:t>
            </a:r>
            <a:r>
              <a:rPr lang="ko-KR" altLang="en-US" sz="1200" dirty="0" smtClean="0">
                <a:latin typeface="나눔고딕 ExtraBold" pitchFamily="50" charset="-127"/>
                <a:ea typeface="나눔고딕 ExtraBold" pitchFamily="50" charset="-127"/>
              </a:rPr>
              <a:t> 선택</a:t>
            </a:r>
            <a:endParaRPr lang="ko-KR" altLang="en-US" sz="12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5287081" y="6182636"/>
            <a:ext cx="14638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latin typeface="나눔고딕 ExtraBold" pitchFamily="50" charset="-127"/>
                <a:ea typeface="나눔고딕 ExtraBold" pitchFamily="50" charset="-127"/>
              </a:rPr>
              <a:t>4. </a:t>
            </a:r>
            <a:r>
              <a:rPr lang="ko-KR" altLang="en-US" sz="1200" dirty="0" smtClean="0">
                <a:latin typeface="나눔고딕 ExtraBold" pitchFamily="50" charset="-127"/>
                <a:ea typeface="나눔고딕 ExtraBold" pitchFamily="50" charset="-127"/>
              </a:rPr>
              <a:t>알림 허용 활성화</a:t>
            </a:r>
            <a:endParaRPr lang="ko-KR" altLang="en-US" sz="12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6" name="오른쪽 화살표 55"/>
          <p:cNvSpPr/>
          <p:nvPr/>
        </p:nvSpPr>
        <p:spPr>
          <a:xfrm>
            <a:off x="1756012" y="7587032"/>
            <a:ext cx="187701" cy="351880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직사각형 57"/>
          <p:cNvSpPr/>
          <p:nvPr/>
        </p:nvSpPr>
        <p:spPr>
          <a:xfrm>
            <a:off x="332656" y="7579043"/>
            <a:ext cx="1296144" cy="18285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모서리가 둥근 직사각형 30"/>
          <p:cNvSpPr/>
          <p:nvPr/>
        </p:nvSpPr>
        <p:spPr>
          <a:xfrm>
            <a:off x="1746258" y="6440894"/>
            <a:ext cx="291237" cy="347383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86177" y="6443672"/>
            <a:ext cx="1314459" cy="2438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" name="직사각형 29"/>
          <p:cNvSpPr>
            <a:spLocks/>
          </p:cNvSpPr>
          <p:nvPr/>
        </p:nvSpPr>
        <p:spPr>
          <a:xfrm>
            <a:off x="3665934" y="6436097"/>
            <a:ext cx="1364728" cy="24683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/>
          </a:p>
        </p:txBody>
      </p:sp>
      <p:sp>
        <p:nvSpPr>
          <p:cNvPr id="54" name="TextBox 53"/>
          <p:cNvSpPr txBox="1"/>
          <p:nvPr/>
        </p:nvSpPr>
        <p:spPr>
          <a:xfrm>
            <a:off x="3876609" y="6181973"/>
            <a:ext cx="9877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latin typeface="나눔고딕 ExtraBold" pitchFamily="50" charset="-127"/>
                <a:ea typeface="나눔고딕 ExtraBold" pitchFamily="50" charset="-127"/>
              </a:rPr>
              <a:t>3. </a:t>
            </a:r>
            <a:r>
              <a:rPr lang="ko-KR" altLang="en-US" sz="1200" dirty="0" smtClean="0">
                <a:latin typeface="나눔고딕 ExtraBold" pitchFamily="50" charset="-127"/>
                <a:ea typeface="나눔고딕 ExtraBold" pitchFamily="50" charset="-127"/>
              </a:rPr>
              <a:t>알림 허용</a:t>
            </a:r>
            <a:endParaRPr lang="ko-KR" altLang="en-US" sz="12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3702483" y="6812445"/>
            <a:ext cx="1296144" cy="20507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27090" y="6457960"/>
            <a:ext cx="1330472" cy="2424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9" name="직사각형 38"/>
          <p:cNvSpPr>
            <a:spLocks/>
          </p:cNvSpPr>
          <p:nvPr/>
        </p:nvSpPr>
        <p:spPr>
          <a:xfrm>
            <a:off x="2000280" y="6445140"/>
            <a:ext cx="1364728" cy="24683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/>
          </a:p>
        </p:txBody>
      </p:sp>
      <p:sp>
        <p:nvSpPr>
          <p:cNvPr id="60" name="직사각형 59"/>
          <p:cNvSpPr/>
          <p:nvPr/>
        </p:nvSpPr>
        <p:spPr>
          <a:xfrm>
            <a:off x="2026203" y="6914882"/>
            <a:ext cx="1296144" cy="20507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57826" y="6453198"/>
            <a:ext cx="1347774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2" name="직사각형 61"/>
          <p:cNvSpPr/>
          <p:nvPr/>
        </p:nvSpPr>
        <p:spPr>
          <a:xfrm>
            <a:off x="5357826" y="6738950"/>
            <a:ext cx="1357322" cy="27650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/>
          <p:cNvSpPr/>
          <p:nvPr/>
        </p:nvSpPr>
        <p:spPr>
          <a:xfrm>
            <a:off x="332656" y="9057456"/>
            <a:ext cx="34579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latin typeface="나눔고딕 ExtraBold" pitchFamily="50" charset="-127"/>
                <a:ea typeface="나눔고딕 ExtraBold" pitchFamily="50" charset="-127"/>
              </a:rPr>
              <a:t>* </a:t>
            </a:r>
            <a:r>
              <a:rPr lang="ko-KR" altLang="en-US" dirty="0" smtClean="0">
                <a:latin typeface="나눔고딕 ExtraBold" pitchFamily="50" charset="-127"/>
                <a:ea typeface="나눔고딕 ExtraBold" pitchFamily="50" charset="-127"/>
              </a:rPr>
              <a:t>출석 알림 상태가 비정상일 경우</a:t>
            </a:r>
            <a:endParaRPr lang="ko-KR" altLang="en-US" dirty="0"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65149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187950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449469" y="1208015"/>
            <a:ext cx="2263460" cy="4045296"/>
            <a:chOff x="449469" y="1208015"/>
            <a:chExt cx="2263460" cy="4045296"/>
          </a:xfrm>
        </p:grpSpPr>
        <p:pic>
          <p:nvPicPr>
            <p:cNvPr id="72" name="Picture 9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49469" y="1640632"/>
              <a:ext cx="2263460" cy="36126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73" name="직사각형 72"/>
            <p:cNvSpPr/>
            <p:nvPr/>
          </p:nvSpPr>
          <p:spPr>
            <a:xfrm>
              <a:off x="987064" y="1208015"/>
              <a:ext cx="1188268" cy="4154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ko-KR" altLang="en-US" sz="1400" b="1" dirty="0" smtClean="0">
                  <a:solidFill>
                    <a:srgbClr val="17469E"/>
                  </a:solidFill>
                  <a:latin typeface="나눔고딕 ExtraBold" pitchFamily="50" charset="-127"/>
                  <a:ea typeface="나눔고딕 ExtraBold" pitchFamily="50" charset="-127"/>
                </a:rPr>
                <a:t>학생 화면 </a:t>
              </a:r>
              <a:endParaRPr lang="en-US" altLang="ko-KR" sz="1400" b="1" dirty="0" smtClean="0">
                <a:solidFill>
                  <a:srgbClr val="17469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83" name="직사각형 82"/>
          <p:cNvSpPr/>
          <p:nvPr/>
        </p:nvSpPr>
        <p:spPr>
          <a:xfrm>
            <a:off x="3062089" y="2000672"/>
            <a:ext cx="3319239" cy="138499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교수님이 </a:t>
            </a:r>
            <a:r>
              <a:rPr lang="en-US" altLang="ko-KR" sz="14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4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출석체크 시작</a:t>
            </a:r>
            <a:r>
              <a:rPr lang="en-US" altLang="ko-KR" sz="14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버튼을 누르면 학생들 에게 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PUSH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를 발송하게 되며 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30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초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동안 교수자의 </a:t>
            </a:r>
            <a:r>
              <a:rPr lang="ko-KR" altLang="en-US" sz="1400" b="1" dirty="0" err="1" smtClean="0">
                <a:latin typeface="나눔고딕" pitchFamily="50" charset="-127"/>
                <a:ea typeface="나눔고딕" pitchFamily="50" charset="-127"/>
              </a:rPr>
              <a:t>폰과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400" b="1" dirty="0" err="1" smtClean="0">
                <a:latin typeface="나눔고딕" pitchFamily="50" charset="-127"/>
                <a:ea typeface="나눔고딕" pitchFamily="50" charset="-127"/>
              </a:rPr>
              <a:t>학생폰이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 자동으로 출결을 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Check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하게 됨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3062089" y="1627716"/>
            <a:ext cx="3520083" cy="307777"/>
            <a:chOff x="192872" y="1675161"/>
            <a:chExt cx="2895943" cy="307776"/>
          </a:xfrm>
        </p:grpSpPr>
        <p:sp>
          <p:nvSpPr>
            <p:cNvPr id="20" name="Text Box 9"/>
            <p:cNvSpPr txBox="1">
              <a:spLocks noChangeArrowheads="1"/>
            </p:cNvSpPr>
            <p:nvPr/>
          </p:nvSpPr>
          <p:spPr bwMode="auto">
            <a:xfrm>
              <a:off x="468070" y="1675161"/>
              <a:ext cx="2620745" cy="3077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>
              <a:spAutoFit/>
            </a:bodyPr>
            <a:lstStyle>
              <a:defPPr>
                <a:defRPr lang="ko-KR"/>
              </a:defPPr>
              <a:lvl1pPr marR="0" lvl="0" indent="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5648325" algn="l"/>
                </a:tabLst>
                <a:defRPr sz="1600" b="1" spc="-60">
                  <a:solidFill>
                    <a:srgbClr val="17469E"/>
                  </a:solidFill>
                  <a:latin typeface="+mn-ea"/>
                  <a:cs typeface="Arial Unicode MS" pitchFamily="50" charset="-127"/>
                </a:defRPr>
              </a:lvl1pPr>
            </a:lstStyle>
            <a:p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2-1. </a:t>
              </a:r>
              <a:r>
                <a:rPr lang="ko-KR" altLang="en-US" sz="2000" dirty="0">
                  <a:latin typeface="나눔고딕 ExtraBold" pitchFamily="50" charset="-127"/>
                  <a:ea typeface="나눔고딕 ExtraBold" pitchFamily="50" charset="-127"/>
                </a:rPr>
                <a:t>학생 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화면</a:t>
              </a:r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(</a:t>
              </a:r>
              <a:r>
                <a:rPr lang="ko-KR" altLang="en-US" sz="2000" dirty="0" err="1" smtClean="0">
                  <a:latin typeface="나눔고딕 ExtraBold" pitchFamily="50" charset="-127"/>
                  <a:ea typeface="나눔고딕 ExtraBold" pitchFamily="50" charset="-127"/>
                </a:rPr>
                <a:t>안드로이드용</a:t>
              </a:r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)</a:t>
              </a:r>
              <a:endParaRPr lang="ko-KR" altLang="en-US" sz="20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grpSp>
          <p:nvGrpSpPr>
            <p:cNvPr id="21" name="그룹 67"/>
            <p:cNvGrpSpPr/>
            <p:nvPr/>
          </p:nvGrpSpPr>
          <p:grpSpPr>
            <a:xfrm>
              <a:off x="192872" y="1701227"/>
              <a:ext cx="198000" cy="198000"/>
              <a:chOff x="7889851" y="7193027"/>
              <a:chExt cx="164147" cy="164147"/>
            </a:xfrm>
          </p:grpSpPr>
          <p:sp>
            <p:nvSpPr>
              <p:cNvPr id="22" name="AutoShape 194"/>
              <p:cNvSpPr>
                <a:spLocks noChangeArrowheads="1"/>
              </p:cNvSpPr>
              <p:nvPr/>
            </p:nvSpPr>
            <p:spPr bwMode="gray">
              <a:xfrm>
                <a:off x="7889851" y="7193027"/>
                <a:ext cx="164147" cy="164147"/>
              </a:xfrm>
              <a:prstGeom prst="roundRect">
                <a:avLst>
                  <a:gd name="adj" fmla="val 16667"/>
                </a:avLst>
              </a:prstGeom>
              <a:solidFill>
                <a:srgbClr val="17469E"/>
              </a:solidFill>
              <a:ln w="9525" algn="ctr">
                <a:noFill/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pic>
            <p:nvPicPr>
              <p:cNvPr id="23" name="Picture 195" descr="화살2"/>
              <p:cNvPicPr>
                <a:picLocks noChangeAspect="1" noChangeArrowheads="1"/>
              </p:cNvPicPr>
              <p:nvPr/>
            </p:nvPicPr>
            <p:blipFill>
              <a:blip r:embed="rId4" cstate="print">
                <a:grayscl/>
                <a:biLevel thresh="50000"/>
                <a:lum bright="30000" contrast="66000"/>
              </a:blip>
              <a:srcRect/>
              <a:stretch>
                <a:fillRect/>
              </a:stretch>
            </p:blipFill>
            <p:spPr bwMode="gray">
              <a:xfrm>
                <a:off x="7920990" y="7236198"/>
                <a:ext cx="101869" cy="1018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grpSp>
        <p:nvGrpSpPr>
          <p:cNvPr id="24" name="그룹 23"/>
          <p:cNvGrpSpPr/>
          <p:nvPr/>
        </p:nvGrpSpPr>
        <p:grpSpPr>
          <a:xfrm>
            <a:off x="256652" y="931016"/>
            <a:ext cx="2089156" cy="276999"/>
            <a:chOff x="192872" y="1690550"/>
            <a:chExt cx="2089156" cy="276998"/>
          </a:xfrm>
        </p:grpSpPr>
        <p:sp>
          <p:nvSpPr>
            <p:cNvPr id="25" name="Text Box 9"/>
            <p:cNvSpPr txBox="1">
              <a:spLocks noChangeArrowheads="1"/>
            </p:cNvSpPr>
            <p:nvPr/>
          </p:nvSpPr>
          <p:spPr bwMode="auto">
            <a:xfrm>
              <a:off x="468070" y="1690550"/>
              <a:ext cx="1813958" cy="276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 marR="0" lvl="0" indent="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5648325" algn="l"/>
                </a:tabLst>
                <a:defRPr sz="1600" b="1" spc="-60">
                  <a:solidFill>
                    <a:srgbClr val="17469E"/>
                  </a:solidFill>
                  <a:latin typeface="+mn-ea"/>
                  <a:cs typeface="Arial Unicode MS" pitchFamily="50" charset="-127"/>
                </a:defRPr>
              </a:lvl1pPr>
            </a:lstStyle>
            <a:p>
              <a:r>
                <a:rPr lang="en-US" altLang="ko-KR" sz="1800" dirty="0" smtClean="0">
                  <a:latin typeface="나눔고딕 ExtraBold" pitchFamily="50" charset="-127"/>
                  <a:ea typeface="나눔고딕 ExtraBold" pitchFamily="50" charset="-127"/>
                </a:rPr>
                <a:t>2. </a:t>
              </a:r>
              <a:r>
                <a:rPr lang="ko-KR" altLang="en-US" sz="1800" dirty="0" smtClean="0">
                  <a:latin typeface="나눔고딕 ExtraBold" pitchFamily="50" charset="-127"/>
                  <a:ea typeface="나눔고딕 ExtraBold" pitchFamily="50" charset="-127"/>
                </a:rPr>
                <a:t>출석 체크 </a:t>
              </a:r>
              <a:r>
                <a:rPr lang="en-US" altLang="ko-KR" sz="1800" dirty="0" smtClean="0">
                  <a:latin typeface="나눔고딕 ExtraBold" pitchFamily="50" charset="-127"/>
                  <a:ea typeface="나눔고딕 ExtraBold" pitchFamily="50" charset="-127"/>
                </a:rPr>
                <a:t>FLOW</a:t>
              </a:r>
              <a:endParaRPr lang="ko-KR" altLang="en-US" sz="18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grpSp>
          <p:nvGrpSpPr>
            <p:cNvPr id="26" name="그룹 67"/>
            <p:cNvGrpSpPr/>
            <p:nvPr/>
          </p:nvGrpSpPr>
          <p:grpSpPr>
            <a:xfrm>
              <a:off x="192872" y="1741537"/>
              <a:ext cx="198000" cy="198000"/>
              <a:chOff x="7889851" y="7226445"/>
              <a:chExt cx="164147" cy="164147"/>
            </a:xfrm>
          </p:grpSpPr>
          <p:sp>
            <p:nvSpPr>
              <p:cNvPr id="27" name="AutoShape 194"/>
              <p:cNvSpPr>
                <a:spLocks noChangeArrowheads="1"/>
              </p:cNvSpPr>
              <p:nvPr/>
            </p:nvSpPr>
            <p:spPr bwMode="gray">
              <a:xfrm>
                <a:off x="7889851" y="7226445"/>
                <a:ext cx="164147" cy="164147"/>
              </a:xfrm>
              <a:prstGeom prst="roundRect">
                <a:avLst>
                  <a:gd name="adj" fmla="val 16667"/>
                </a:avLst>
              </a:prstGeom>
              <a:solidFill>
                <a:srgbClr val="17469E"/>
              </a:solidFill>
              <a:ln w="9525" algn="ctr">
                <a:noFill/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pic>
            <p:nvPicPr>
              <p:cNvPr id="28" name="Picture 195" descr="화살2"/>
              <p:cNvPicPr>
                <a:picLocks noChangeAspect="1" noChangeArrowheads="1"/>
              </p:cNvPicPr>
              <p:nvPr/>
            </p:nvPicPr>
            <p:blipFill>
              <a:blip r:embed="rId4" cstate="print">
                <a:grayscl/>
                <a:biLevel thresh="50000"/>
                <a:lum bright="30000" contrast="66000"/>
              </a:blip>
              <a:srcRect/>
              <a:stretch>
                <a:fillRect/>
              </a:stretch>
            </p:blipFill>
            <p:spPr bwMode="gray">
              <a:xfrm>
                <a:off x="7920990" y="7269618"/>
                <a:ext cx="101869" cy="1018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30" name="직사각형 29"/>
          <p:cNvSpPr/>
          <p:nvPr/>
        </p:nvSpPr>
        <p:spPr>
          <a:xfrm>
            <a:off x="3062089" y="6249144"/>
            <a:ext cx="3160043" cy="25083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교수님이 </a:t>
            </a:r>
            <a:r>
              <a:rPr lang="en-US" altLang="ko-KR" sz="140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[</a:t>
            </a:r>
            <a:r>
              <a:rPr lang="ko-KR" altLang="en-US" sz="1400" dirty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출석체크 시작</a:t>
            </a:r>
            <a:r>
              <a:rPr lang="en-US" altLang="ko-KR" sz="1400" dirty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]</a:t>
            </a:r>
            <a:r>
              <a:rPr lang="en-US" altLang="ko-KR" sz="1400" dirty="0"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1400" dirty="0">
                <a:latin typeface="나눔고딕 ExtraBold" pitchFamily="50" charset="-127"/>
                <a:ea typeface="나눔고딕 ExtraBold" pitchFamily="50" charset="-127"/>
              </a:rPr>
              <a:t>버튼을 누르면 학생들에게 </a:t>
            </a:r>
            <a:r>
              <a:rPr lang="en-US" altLang="ko-KR" sz="1400" dirty="0">
                <a:latin typeface="나눔고딕 ExtraBold" pitchFamily="50" charset="-127"/>
                <a:ea typeface="나눔고딕 ExtraBold" pitchFamily="50" charset="-127"/>
              </a:rPr>
              <a:t>PUSH</a:t>
            </a:r>
            <a:r>
              <a:rPr lang="ko-KR" altLang="en-US" sz="1400" dirty="0">
                <a:latin typeface="나눔고딕 ExtraBold" pitchFamily="50" charset="-127"/>
                <a:ea typeface="나눔고딕 ExtraBold" pitchFamily="50" charset="-127"/>
              </a:rPr>
              <a:t>를 발송하게 되며 </a:t>
            </a:r>
            <a:r>
              <a:rPr lang="en-US" altLang="ko-KR" sz="1400" dirty="0">
                <a:latin typeface="나눔고딕 ExtraBold" pitchFamily="50" charset="-127"/>
                <a:ea typeface="나눔고딕 ExtraBold" pitchFamily="50" charset="-127"/>
              </a:rPr>
              <a:t>30</a:t>
            </a:r>
            <a:r>
              <a:rPr lang="ko-KR" altLang="en-US" sz="1400" dirty="0">
                <a:latin typeface="나눔고딕 ExtraBold" pitchFamily="50" charset="-127"/>
                <a:ea typeface="나눔고딕 ExtraBold" pitchFamily="50" charset="-127"/>
              </a:rPr>
              <a:t>초 동안 교수자의 </a:t>
            </a:r>
            <a:r>
              <a:rPr lang="ko-KR" altLang="en-US" sz="1400" dirty="0" err="1">
                <a:latin typeface="나눔고딕 ExtraBold" pitchFamily="50" charset="-127"/>
                <a:ea typeface="나눔고딕 ExtraBold" pitchFamily="50" charset="-127"/>
              </a:rPr>
              <a:t>폰과</a:t>
            </a:r>
            <a:r>
              <a:rPr lang="ko-KR" altLang="en-US" sz="1400" dirty="0"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1400" dirty="0" err="1">
                <a:latin typeface="나눔고딕 ExtraBold" pitchFamily="50" charset="-127"/>
                <a:ea typeface="나눔고딕 ExtraBold" pitchFamily="50" charset="-127"/>
              </a:rPr>
              <a:t>학생폰이</a:t>
            </a:r>
            <a:r>
              <a:rPr lang="ko-KR" altLang="en-US" sz="1400" dirty="0">
                <a:latin typeface="나눔고딕 ExtraBold" pitchFamily="50" charset="-127"/>
                <a:ea typeface="나눔고딕 ExtraBold" pitchFamily="50" charset="-127"/>
              </a:rPr>
              <a:t> 자동으로 출결을 </a:t>
            </a:r>
            <a:r>
              <a:rPr lang="en-US" altLang="ko-KR" sz="1400" dirty="0">
                <a:latin typeface="나눔고딕 ExtraBold" pitchFamily="50" charset="-127"/>
                <a:ea typeface="나눔고딕 ExtraBold" pitchFamily="50" charset="-127"/>
              </a:rPr>
              <a:t>Check</a:t>
            </a:r>
            <a:r>
              <a:rPr lang="ko-KR" altLang="en-US" sz="1400" dirty="0">
                <a:latin typeface="나눔고딕 ExtraBold" pitchFamily="50" charset="-127"/>
                <a:ea typeface="나눔고딕 ExtraBold" pitchFamily="50" charset="-127"/>
              </a:rPr>
              <a:t>하게 됨</a:t>
            </a:r>
            <a:endParaRPr lang="en-US" altLang="ko-KR" sz="1400" dirty="0"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  <a:spcBef>
                <a:spcPts val="1200"/>
              </a:spcBef>
            </a:pPr>
            <a:r>
              <a:rPr lang="ko-KR" altLang="en-US" sz="1400" dirty="0" err="1" smtClean="0">
                <a:solidFill>
                  <a:srgbClr val="C40F39"/>
                </a:solidFill>
                <a:latin typeface="나눔고딕 ExtraBold" pitchFamily="50" charset="-127"/>
                <a:ea typeface="나눔고딕 ExtraBold" pitchFamily="50" charset="-127"/>
              </a:rPr>
              <a:t>아이폰</a:t>
            </a:r>
            <a:r>
              <a:rPr lang="ko-KR" altLang="en-US" sz="1400" dirty="0" smtClean="0">
                <a:solidFill>
                  <a:srgbClr val="C40F39"/>
                </a:solidFill>
                <a:latin typeface="나눔고딕 ExtraBold" pitchFamily="50" charset="-127"/>
                <a:ea typeface="나눔고딕 ExtraBold" pitchFamily="50" charset="-127"/>
              </a:rPr>
              <a:t> 사용자는 </a:t>
            </a:r>
            <a:r>
              <a:rPr lang="en-US" altLang="ko-KR" sz="1400" dirty="0" smtClean="0">
                <a:solidFill>
                  <a:srgbClr val="C40F39"/>
                </a:solidFill>
                <a:latin typeface="나눔고딕 ExtraBold" pitchFamily="50" charset="-127"/>
                <a:ea typeface="나눔고딕 ExtraBold" pitchFamily="50" charset="-127"/>
              </a:rPr>
              <a:t>PUSH</a:t>
            </a:r>
            <a:r>
              <a:rPr lang="ko-KR" altLang="en-US" sz="1400" dirty="0" smtClean="0">
                <a:solidFill>
                  <a:srgbClr val="C40F39"/>
                </a:solidFill>
                <a:latin typeface="나눔고딕 ExtraBold" pitchFamily="50" charset="-127"/>
                <a:ea typeface="나눔고딕 ExtraBold" pitchFamily="50" charset="-127"/>
              </a:rPr>
              <a:t>메시지 </a:t>
            </a:r>
            <a:endParaRPr lang="en-US" altLang="ko-KR" sz="1400" dirty="0" smtClean="0">
              <a:solidFill>
                <a:srgbClr val="C40F39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 smtClean="0">
                <a:solidFill>
                  <a:srgbClr val="C40F39"/>
                </a:solidFill>
                <a:latin typeface="나눔고딕 ExtraBold" pitchFamily="50" charset="-127"/>
                <a:ea typeface="나눔고딕 ExtraBold" pitchFamily="50" charset="-127"/>
              </a:rPr>
              <a:t>수신에 따른 </a:t>
            </a:r>
            <a:r>
              <a:rPr lang="ko-KR" altLang="en-US" sz="1400" dirty="0" err="1" smtClean="0">
                <a:solidFill>
                  <a:srgbClr val="C40F39"/>
                </a:solidFill>
                <a:latin typeface="나눔고딕 ExtraBold" pitchFamily="50" charset="-127"/>
                <a:ea typeface="나눔고딕 ExtraBold" pitchFamily="50" charset="-127"/>
              </a:rPr>
              <a:t>스마트폰</a:t>
            </a:r>
            <a:r>
              <a:rPr lang="ko-KR" altLang="en-US" sz="1400" dirty="0" smtClean="0">
                <a:solidFill>
                  <a:srgbClr val="C40F39"/>
                </a:solidFill>
                <a:latin typeface="나눔고딕 ExtraBold" pitchFamily="50" charset="-127"/>
                <a:ea typeface="나눔고딕 ExtraBold" pitchFamily="50" charset="-127"/>
              </a:rPr>
              <a:t> 화면 슬라이딩</a:t>
            </a:r>
            <a:endParaRPr lang="en-US" altLang="ko-KR" sz="1400" dirty="0">
              <a:solidFill>
                <a:srgbClr val="C40F39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 smtClean="0">
                <a:solidFill>
                  <a:srgbClr val="C40F39"/>
                </a:solidFill>
                <a:latin typeface="나눔고딕 ExtraBold" pitchFamily="50" charset="-127"/>
                <a:ea typeface="나눔고딕 ExtraBold" pitchFamily="50" charset="-127"/>
              </a:rPr>
              <a:t>동작이 필요함 </a:t>
            </a:r>
            <a:r>
              <a:rPr lang="en-US" altLang="ko-KR" sz="1400" dirty="0" smtClean="0"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400" dirty="0" err="1" smtClean="0">
                <a:latin typeface="나눔고딕 ExtraBold" pitchFamily="50" charset="-127"/>
                <a:ea typeface="나눔고딕 ExtraBold" pitchFamily="50" charset="-127"/>
              </a:rPr>
              <a:t>안드로이드는</a:t>
            </a:r>
            <a:r>
              <a:rPr lang="ko-KR" altLang="en-US" sz="1400" dirty="0" smtClean="0">
                <a:latin typeface="나눔고딕 ExtraBold" pitchFamily="50" charset="-127"/>
                <a:ea typeface="나눔고딕 ExtraBold" pitchFamily="50" charset="-127"/>
              </a:rPr>
              <a:t> 제외</a:t>
            </a:r>
            <a:r>
              <a:rPr lang="en-US" altLang="ko-KR" sz="1400" dirty="0" smtClean="0">
                <a:latin typeface="나눔고딕 ExtraBold" pitchFamily="50" charset="-127"/>
                <a:ea typeface="나눔고딕 ExtraBold" pitchFamily="50" charset="-127"/>
              </a:rPr>
              <a:t>)</a:t>
            </a:r>
          </a:p>
        </p:txBody>
      </p:sp>
      <p:grpSp>
        <p:nvGrpSpPr>
          <p:cNvPr id="38" name="그룹 37"/>
          <p:cNvGrpSpPr/>
          <p:nvPr/>
        </p:nvGrpSpPr>
        <p:grpSpPr>
          <a:xfrm>
            <a:off x="3062089" y="5740731"/>
            <a:ext cx="3520083" cy="307777"/>
            <a:chOff x="192872" y="1675161"/>
            <a:chExt cx="2895943" cy="307776"/>
          </a:xfrm>
        </p:grpSpPr>
        <p:sp>
          <p:nvSpPr>
            <p:cNvPr id="39" name="Text Box 9"/>
            <p:cNvSpPr txBox="1">
              <a:spLocks noChangeArrowheads="1"/>
            </p:cNvSpPr>
            <p:nvPr/>
          </p:nvSpPr>
          <p:spPr bwMode="auto">
            <a:xfrm>
              <a:off x="468070" y="1675161"/>
              <a:ext cx="2620745" cy="3077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>
              <a:spAutoFit/>
            </a:bodyPr>
            <a:lstStyle>
              <a:defPPr>
                <a:defRPr lang="ko-KR"/>
              </a:defPPr>
              <a:lvl1pPr marR="0" lvl="0" indent="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5648325" algn="l"/>
                </a:tabLst>
                <a:defRPr sz="1600" b="1" spc="-60">
                  <a:solidFill>
                    <a:srgbClr val="17469E"/>
                  </a:solidFill>
                  <a:latin typeface="+mn-ea"/>
                  <a:cs typeface="Arial Unicode MS" pitchFamily="50" charset="-127"/>
                </a:defRPr>
              </a:lvl1pPr>
            </a:lstStyle>
            <a:p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2-2. </a:t>
              </a:r>
              <a:r>
                <a:rPr lang="ko-KR" altLang="en-US" sz="2000" dirty="0">
                  <a:latin typeface="나눔고딕 ExtraBold" pitchFamily="50" charset="-127"/>
                  <a:ea typeface="나눔고딕 ExtraBold" pitchFamily="50" charset="-127"/>
                </a:rPr>
                <a:t>학생 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화면</a:t>
              </a:r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(iOS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용</a:t>
              </a:r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)</a:t>
              </a:r>
              <a:endParaRPr lang="ko-KR" altLang="en-US" sz="20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grpSp>
          <p:nvGrpSpPr>
            <p:cNvPr id="40" name="그룹 67"/>
            <p:cNvGrpSpPr/>
            <p:nvPr/>
          </p:nvGrpSpPr>
          <p:grpSpPr>
            <a:xfrm>
              <a:off x="192872" y="1701227"/>
              <a:ext cx="198000" cy="198000"/>
              <a:chOff x="7889851" y="7193027"/>
              <a:chExt cx="164147" cy="164147"/>
            </a:xfrm>
          </p:grpSpPr>
          <p:sp>
            <p:nvSpPr>
              <p:cNvPr id="41" name="AutoShape 194"/>
              <p:cNvSpPr>
                <a:spLocks noChangeArrowheads="1"/>
              </p:cNvSpPr>
              <p:nvPr/>
            </p:nvSpPr>
            <p:spPr bwMode="gray">
              <a:xfrm>
                <a:off x="7889851" y="7193027"/>
                <a:ext cx="164147" cy="164147"/>
              </a:xfrm>
              <a:prstGeom prst="roundRect">
                <a:avLst>
                  <a:gd name="adj" fmla="val 16667"/>
                </a:avLst>
              </a:prstGeom>
              <a:solidFill>
                <a:srgbClr val="17469E"/>
              </a:solidFill>
              <a:ln w="9525" algn="ctr">
                <a:noFill/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pic>
            <p:nvPicPr>
              <p:cNvPr id="42" name="Picture 195" descr="화살2"/>
              <p:cNvPicPr>
                <a:picLocks noChangeAspect="1" noChangeArrowheads="1"/>
              </p:cNvPicPr>
              <p:nvPr/>
            </p:nvPicPr>
            <p:blipFill>
              <a:blip r:embed="rId4" cstate="print">
                <a:grayscl/>
                <a:biLevel thresh="50000"/>
                <a:lum bright="30000" contrast="66000"/>
              </a:blip>
              <a:srcRect/>
              <a:stretch>
                <a:fillRect/>
              </a:stretch>
            </p:blipFill>
            <p:spPr bwMode="gray">
              <a:xfrm>
                <a:off x="7920990" y="7236198"/>
                <a:ext cx="101869" cy="1018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grpSp>
        <p:nvGrpSpPr>
          <p:cNvPr id="4" name="그룹 3"/>
          <p:cNvGrpSpPr/>
          <p:nvPr/>
        </p:nvGrpSpPr>
        <p:grpSpPr>
          <a:xfrm>
            <a:off x="476672" y="5479122"/>
            <a:ext cx="2263460" cy="4082390"/>
            <a:chOff x="517468" y="5479122"/>
            <a:chExt cx="2263460" cy="4082390"/>
          </a:xfrm>
        </p:grpSpPr>
        <p:sp>
          <p:nvSpPr>
            <p:cNvPr id="44" name="직사각형 43"/>
            <p:cNvSpPr/>
            <p:nvPr/>
          </p:nvSpPr>
          <p:spPr>
            <a:xfrm>
              <a:off x="1046850" y="5479122"/>
              <a:ext cx="1188268" cy="4154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ko-KR" altLang="en-US" sz="1400" b="1" dirty="0" smtClean="0">
                  <a:solidFill>
                    <a:srgbClr val="17469E"/>
                  </a:solidFill>
                  <a:latin typeface="나눔고딕 ExtraBold" pitchFamily="50" charset="-127"/>
                  <a:ea typeface="나눔고딕 ExtraBold" pitchFamily="50" charset="-127"/>
                </a:rPr>
                <a:t>학생 화면 </a:t>
              </a:r>
              <a:endParaRPr lang="en-US" altLang="ko-KR" sz="1400" b="1" dirty="0" smtClean="0">
                <a:solidFill>
                  <a:srgbClr val="17469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7468" y="5961512"/>
              <a:ext cx="2263460" cy="3600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5" name="직사각형 44"/>
          <p:cNvSpPr/>
          <p:nvPr/>
        </p:nvSpPr>
        <p:spPr>
          <a:xfrm>
            <a:off x="476672" y="5964798"/>
            <a:ext cx="2263460" cy="359671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83995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그림 40" descr="Screenshot_20160822-16261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2696" y="4016896"/>
            <a:ext cx="1512168" cy="2520280"/>
          </a:xfrm>
          <a:prstGeom prst="rect">
            <a:avLst/>
          </a:prstGeom>
        </p:spPr>
      </p:pic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42" name="그룹 41"/>
          <p:cNvGrpSpPr/>
          <p:nvPr/>
        </p:nvGrpSpPr>
        <p:grpSpPr>
          <a:xfrm>
            <a:off x="256652" y="931016"/>
            <a:ext cx="1891346" cy="276999"/>
            <a:chOff x="192872" y="1690550"/>
            <a:chExt cx="1891346" cy="276998"/>
          </a:xfrm>
        </p:grpSpPr>
        <p:sp>
          <p:nvSpPr>
            <p:cNvPr id="43" name="Text Box 9"/>
            <p:cNvSpPr txBox="1">
              <a:spLocks noChangeArrowheads="1"/>
            </p:cNvSpPr>
            <p:nvPr/>
          </p:nvSpPr>
          <p:spPr bwMode="auto">
            <a:xfrm>
              <a:off x="468070" y="1690550"/>
              <a:ext cx="1616148" cy="276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 marR="0" lvl="0" indent="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5648325" algn="l"/>
                </a:tabLst>
                <a:defRPr sz="1600" b="1" spc="-60">
                  <a:solidFill>
                    <a:srgbClr val="17469E"/>
                  </a:solidFill>
                  <a:latin typeface="+mn-ea"/>
                  <a:cs typeface="Arial Unicode MS" pitchFamily="50" charset="-127"/>
                </a:defRPr>
              </a:lvl1pPr>
            </a:lstStyle>
            <a:p>
              <a:r>
                <a:rPr lang="en-US" altLang="ko-KR" sz="1800" dirty="0" smtClean="0">
                  <a:latin typeface="나눔고딕 ExtraBold" pitchFamily="50" charset="-127"/>
                  <a:ea typeface="나눔고딕 ExtraBold" pitchFamily="50" charset="-127"/>
                </a:rPr>
                <a:t>3. </a:t>
              </a:r>
              <a:r>
                <a:rPr lang="ko-KR" altLang="en-US" sz="1800" dirty="0">
                  <a:latin typeface="나눔고딕 ExtraBold" pitchFamily="50" charset="-127"/>
                  <a:ea typeface="나눔고딕 ExtraBold" pitchFamily="50" charset="-127"/>
                </a:rPr>
                <a:t>학생 출석 </a:t>
              </a:r>
              <a:r>
                <a:rPr lang="ko-KR" altLang="en-US" sz="1800" dirty="0" smtClean="0">
                  <a:latin typeface="나눔고딕 ExtraBold" pitchFamily="50" charset="-127"/>
                  <a:ea typeface="나눔고딕 ExtraBold" pitchFamily="50" charset="-127"/>
                </a:rPr>
                <a:t>체크</a:t>
              </a:r>
              <a:endParaRPr lang="ko-KR" altLang="en-US" sz="18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grpSp>
          <p:nvGrpSpPr>
            <p:cNvPr id="44" name="그룹 67"/>
            <p:cNvGrpSpPr/>
            <p:nvPr/>
          </p:nvGrpSpPr>
          <p:grpSpPr>
            <a:xfrm>
              <a:off x="192872" y="1744089"/>
              <a:ext cx="198000" cy="198000"/>
              <a:chOff x="7889851" y="7228563"/>
              <a:chExt cx="164147" cy="164147"/>
            </a:xfrm>
          </p:grpSpPr>
          <p:sp>
            <p:nvSpPr>
              <p:cNvPr id="45" name="AutoShape 194"/>
              <p:cNvSpPr>
                <a:spLocks noChangeArrowheads="1"/>
              </p:cNvSpPr>
              <p:nvPr/>
            </p:nvSpPr>
            <p:spPr bwMode="gray">
              <a:xfrm>
                <a:off x="7889851" y="7228563"/>
                <a:ext cx="164147" cy="164147"/>
              </a:xfrm>
              <a:prstGeom prst="roundRect">
                <a:avLst>
                  <a:gd name="adj" fmla="val 16667"/>
                </a:avLst>
              </a:prstGeom>
              <a:solidFill>
                <a:srgbClr val="17469E"/>
              </a:solidFill>
              <a:ln w="9525" algn="ctr">
                <a:noFill/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pic>
            <p:nvPicPr>
              <p:cNvPr id="46" name="Picture 195" descr="화살2"/>
              <p:cNvPicPr>
                <a:picLocks noChangeAspect="1" noChangeArrowheads="1"/>
              </p:cNvPicPr>
              <p:nvPr/>
            </p:nvPicPr>
            <p:blipFill>
              <a:blip r:embed="rId4" cstate="print">
                <a:grayscl/>
                <a:biLevel thresh="50000"/>
                <a:lum bright="30000" contrast="66000"/>
              </a:blip>
              <a:srcRect/>
              <a:stretch>
                <a:fillRect/>
              </a:stretch>
            </p:blipFill>
            <p:spPr bwMode="gray">
              <a:xfrm>
                <a:off x="7920990" y="7271734"/>
                <a:ext cx="101869" cy="1018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47" name="직사각형 46"/>
          <p:cNvSpPr/>
          <p:nvPr/>
        </p:nvSpPr>
        <p:spPr>
          <a:xfrm>
            <a:off x="294213" y="1640632"/>
            <a:ext cx="6375147" cy="22236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ko-KR" altLang="en-US" sz="1400" b="1" dirty="0" smtClean="0">
                <a:solidFill>
                  <a:schemeClr val="accent5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◈ 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400" b="1" dirty="0" err="1">
                <a:latin typeface="나눔고딕" pitchFamily="50" charset="-127"/>
                <a:ea typeface="나눔고딕" pitchFamily="50" charset="-127"/>
              </a:rPr>
              <a:t>안드로이드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 출석체크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ko-KR" altLang="en-US" sz="1400" b="1" dirty="0" smtClean="0">
                <a:solidFill>
                  <a:srgbClr val="17469E"/>
                </a:solidFill>
                <a:latin typeface="나눔고딕" pitchFamily="50" charset="-127"/>
                <a:ea typeface="나눔고딕" pitchFamily="50" charset="-127"/>
              </a:rPr>
              <a:t>출석체크를 </a:t>
            </a:r>
            <a:r>
              <a:rPr lang="ko-KR" altLang="en-US" sz="1400" b="1" dirty="0">
                <a:solidFill>
                  <a:srgbClr val="17469E"/>
                </a:solidFill>
                <a:latin typeface="나눔고딕" pitchFamily="50" charset="-127"/>
                <a:ea typeface="나눔고딕" pitchFamily="50" charset="-127"/>
              </a:rPr>
              <a:t>하면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화면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-(2)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가 나타나게 되며 일정시간 후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   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출석 확인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되었습니다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."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하며 화면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-(2)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가 자동으로 닫힙니다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ko-KR" altLang="en-US" sz="14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화면</a:t>
            </a:r>
            <a:r>
              <a:rPr lang="en-US" altLang="ko-KR" sz="140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-(3</a:t>
            </a:r>
            <a:r>
              <a:rPr lang="en-US" altLang="ko-KR" sz="14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r>
              <a:rPr lang="ko-KR" altLang="en-US" sz="14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은 </a:t>
            </a:r>
            <a:r>
              <a:rPr lang="en-US" altLang="ko-KR" sz="14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Bluetooth </a:t>
            </a:r>
            <a:r>
              <a:rPr lang="ko-KR" altLang="en-US" sz="14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응답이 늦을 경우 나타나는 현상으로</a:t>
            </a:r>
            <a:r>
              <a:rPr lang="en-US" altLang="ko-KR" sz="14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/>
            </a:r>
            <a:br>
              <a:rPr lang="en-US" altLang="ko-KR" sz="14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4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화면</a:t>
            </a:r>
            <a:r>
              <a:rPr lang="en-US" altLang="ko-KR" sz="14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(4)</a:t>
            </a:r>
            <a:r>
              <a:rPr lang="ko-KR" altLang="en-US" sz="14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가 나타날 때 </a:t>
            </a:r>
            <a:r>
              <a:rPr lang="en-US" altLang="ko-KR" sz="14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“</a:t>
            </a:r>
            <a:r>
              <a:rPr lang="ko-KR" altLang="en-US" sz="14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예</a:t>
            </a:r>
            <a:r>
              <a:rPr lang="en-US" altLang="ko-KR" sz="14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＂</a:t>
            </a:r>
            <a:r>
              <a:rPr lang="ko-KR" altLang="en-US" sz="14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를 늦게 누른 상태이므로 해당 학생은 교수님께 출결사항을 확인하여 불이익을 받지 않도록 주의해야 함</a:t>
            </a:r>
            <a:endParaRPr lang="en-US" altLang="ko-KR" sz="1400" b="1" dirty="0" smtClean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spcBef>
                <a:spcPts val="300"/>
              </a:spcBef>
            </a:pP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3. 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상기 오류를 줄이기 위하여 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“</a:t>
            </a:r>
            <a:r>
              <a:rPr lang="ko-KR" altLang="en-US" sz="1400" b="1" dirty="0" err="1" smtClean="0">
                <a:latin typeface="나눔고딕" pitchFamily="50" charset="-127"/>
                <a:ea typeface="나눔고딕" pitchFamily="50" charset="-127"/>
              </a:rPr>
              <a:t>블루투스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 설정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”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을 항상 검색으로 변경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    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할 경우 오류가 발생하지 않음 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(5.1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참조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)</a:t>
            </a:r>
            <a:b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</a:br>
            <a:endParaRPr lang="en-US" altLang="ko-KR" sz="14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152400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04800" y="3487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457200" y="5011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260648" y="1281154"/>
            <a:ext cx="1985923" cy="276999"/>
            <a:chOff x="192872" y="1690550"/>
            <a:chExt cx="1985923" cy="276998"/>
          </a:xfrm>
        </p:grpSpPr>
        <p:sp>
          <p:nvSpPr>
            <p:cNvPr id="24" name="Text Box 9"/>
            <p:cNvSpPr txBox="1">
              <a:spLocks noChangeArrowheads="1"/>
            </p:cNvSpPr>
            <p:nvPr/>
          </p:nvSpPr>
          <p:spPr bwMode="auto">
            <a:xfrm>
              <a:off x="468070" y="1690550"/>
              <a:ext cx="1710725" cy="276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 marR="0" lvl="0" indent="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5648325" algn="l"/>
                </a:tabLst>
                <a:defRPr sz="1600" b="1" spc="-60">
                  <a:solidFill>
                    <a:srgbClr val="17469E"/>
                  </a:solidFill>
                  <a:latin typeface="+mn-ea"/>
                  <a:cs typeface="Arial Unicode MS" pitchFamily="50" charset="-127"/>
                </a:defRPr>
              </a:lvl1pPr>
            </a:lstStyle>
            <a:p>
              <a:r>
                <a:rPr lang="en-US" altLang="ko-KR" sz="1800" dirty="0" smtClean="0">
                  <a:latin typeface="나눔고딕 ExtraBold" pitchFamily="50" charset="-127"/>
                  <a:ea typeface="나눔고딕 ExtraBold" pitchFamily="50" charset="-127"/>
                </a:rPr>
                <a:t>3-1. </a:t>
              </a:r>
              <a:r>
                <a:rPr lang="ko-KR" altLang="en-US" sz="1800" dirty="0" err="1" smtClean="0">
                  <a:latin typeface="나눔고딕 ExtraBold" pitchFamily="50" charset="-127"/>
                  <a:ea typeface="나눔고딕 ExtraBold" pitchFamily="50" charset="-127"/>
                </a:rPr>
                <a:t>안드로이드</a:t>
              </a:r>
              <a:r>
                <a:rPr lang="ko-KR" altLang="en-US" sz="1800" dirty="0" err="1">
                  <a:latin typeface="나눔고딕 ExtraBold" pitchFamily="50" charset="-127"/>
                  <a:ea typeface="나눔고딕 ExtraBold" pitchFamily="50" charset="-127"/>
                </a:rPr>
                <a:t>용</a:t>
              </a:r>
              <a:endParaRPr lang="ko-KR" altLang="en-US" sz="18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grpSp>
          <p:nvGrpSpPr>
            <p:cNvPr id="28" name="그룹 67"/>
            <p:cNvGrpSpPr/>
            <p:nvPr/>
          </p:nvGrpSpPr>
          <p:grpSpPr>
            <a:xfrm>
              <a:off x="192872" y="1732849"/>
              <a:ext cx="198000" cy="198000"/>
              <a:chOff x="7889851" y="7219244"/>
              <a:chExt cx="164147" cy="164147"/>
            </a:xfrm>
          </p:grpSpPr>
          <p:sp>
            <p:nvSpPr>
              <p:cNvPr id="29" name="AutoShape 194"/>
              <p:cNvSpPr>
                <a:spLocks noChangeArrowheads="1"/>
              </p:cNvSpPr>
              <p:nvPr/>
            </p:nvSpPr>
            <p:spPr bwMode="gray">
              <a:xfrm>
                <a:off x="7889851" y="7219244"/>
                <a:ext cx="164147" cy="164147"/>
              </a:xfrm>
              <a:prstGeom prst="roundRect">
                <a:avLst>
                  <a:gd name="adj" fmla="val 16667"/>
                </a:avLst>
              </a:prstGeom>
              <a:solidFill>
                <a:srgbClr val="17469E"/>
              </a:solidFill>
              <a:ln w="9525" algn="ctr">
                <a:noFill/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pic>
            <p:nvPicPr>
              <p:cNvPr id="30" name="Picture 195" descr="화살2"/>
              <p:cNvPicPr>
                <a:picLocks noChangeAspect="1" noChangeArrowheads="1"/>
              </p:cNvPicPr>
              <p:nvPr/>
            </p:nvPicPr>
            <p:blipFill>
              <a:blip r:embed="rId4" cstate="print">
                <a:grayscl/>
                <a:biLevel thresh="50000"/>
                <a:lum bright="30000" contrast="66000"/>
              </a:blip>
              <a:srcRect/>
              <a:stretch>
                <a:fillRect/>
              </a:stretch>
            </p:blipFill>
            <p:spPr bwMode="gray">
              <a:xfrm>
                <a:off x="7920990" y="7262415"/>
                <a:ext cx="101869" cy="1018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34" name="오른쪽 화살표 33"/>
          <p:cNvSpPr/>
          <p:nvPr/>
        </p:nvSpPr>
        <p:spPr>
          <a:xfrm>
            <a:off x="2338722" y="5257117"/>
            <a:ext cx="439596" cy="415371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35" name="_x163856064" descr="EMB000028ac12f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138" y="6692956"/>
            <a:ext cx="1486164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_x163856464" descr="EMB000028ac12f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3177" y="3988376"/>
            <a:ext cx="1479064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모서리가 둥근 직사각형 36"/>
          <p:cNvSpPr/>
          <p:nvPr/>
        </p:nvSpPr>
        <p:spPr>
          <a:xfrm>
            <a:off x="4617783" y="3988376"/>
            <a:ext cx="421244" cy="404187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8" name="오른쪽 화살표 37"/>
          <p:cNvSpPr/>
          <p:nvPr/>
        </p:nvSpPr>
        <p:spPr>
          <a:xfrm rot="10800000">
            <a:off x="2285256" y="5874582"/>
            <a:ext cx="439596" cy="415371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692696" y="3988376"/>
            <a:ext cx="1512168" cy="25488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716736" y="6692956"/>
            <a:ext cx="1493638" cy="25339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48" name="그룹 47"/>
          <p:cNvGrpSpPr/>
          <p:nvPr/>
        </p:nvGrpSpPr>
        <p:grpSpPr>
          <a:xfrm>
            <a:off x="2501280" y="3988376"/>
            <a:ext cx="1935832" cy="2548800"/>
            <a:chOff x="3365376" y="3656856"/>
            <a:chExt cx="1935832" cy="2548800"/>
          </a:xfrm>
        </p:grpSpPr>
        <p:pic>
          <p:nvPicPr>
            <p:cNvPr id="49" name="_x163856464" descr="EMB000028ac12f7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99803" y="3672096"/>
              <a:ext cx="1486166" cy="25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0" name="모서리가 둥근 직사각형 49"/>
            <p:cNvSpPr/>
            <p:nvPr/>
          </p:nvSpPr>
          <p:spPr>
            <a:xfrm>
              <a:off x="3365376" y="3656856"/>
              <a:ext cx="421244" cy="404187"/>
            </a:xfrm>
            <a:prstGeom prst="roundRect">
              <a:avLst/>
            </a:prstGeom>
            <a:solidFill>
              <a:schemeClr val="accent5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2</a:t>
              </a:r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52" name="직사각형 51"/>
            <p:cNvSpPr/>
            <p:nvPr/>
          </p:nvSpPr>
          <p:spPr>
            <a:xfrm>
              <a:off x="3789040" y="3656856"/>
              <a:ext cx="1512168" cy="25488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pic>
        <p:nvPicPr>
          <p:cNvPr id="53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47122" y="6681192"/>
            <a:ext cx="1417500" cy="25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4" name="모서리가 둥근 직사각형 53"/>
          <p:cNvSpPr/>
          <p:nvPr/>
        </p:nvSpPr>
        <p:spPr>
          <a:xfrm>
            <a:off x="438068" y="3988376"/>
            <a:ext cx="421244" cy="404187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5" name="모서리가 둥근 직사각형 54"/>
          <p:cNvSpPr/>
          <p:nvPr/>
        </p:nvSpPr>
        <p:spPr>
          <a:xfrm>
            <a:off x="332094" y="6704464"/>
            <a:ext cx="421244" cy="404187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6" name="모서리가 둥근 직사각형 55"/>
          <p:cNvSpPr/>
          <p:nvPr/>
        </p:nvSpPr>
        <p:spPr>
          <a:xfrm>
            <a:off x="4667650" y="6704464"/>
            <a:ext cx="421244" cy="404187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429000" y="7905328"/>
            <a:ext cx="155679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(1)</a:t>
            </a:r>
            <a:r>
              <a:rPr lang="ko-KR" altLang="en-US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화면의 설정을 선택하면 </a:t>
            </a:r>
            <a:r>
              <a:rPr lang="en-US" altLang="ko-KR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(5)</a:t>
            </a:r>
            <a:r>
              <a:rPr lang="ko-KR" altLang="en-US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와 같이 블루투스 </a:t>
            </a:r>
            <a:r>
              <a:rPr lang="ko-KR" altLang="en-US" sz="14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항상켜기</a:t>
            </a:r>
            <a:r>
              <a:rPr lang="ko-KR" altLang="en-US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설정을 할 수 있습니다</a:t>
            </a:r>
            <a:r>
              <a:rPr lang="en-US" altLang="ko-KR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73608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2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465778" y="6709658"/>
            <a:ext cx="1677854" cy="2765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152400" y="1687477"/>
            <a:ext cx="6633679" cy="18004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ko-KR" altLang="en-US" sz="1600" b="1" dirty="0" smtClean="0">
                <a:solidFill>
                  <a:schemeClr val="accent5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◈ 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600" b="1" dirty="0" err="1" smtClean="0">
                <a:latin typeface="나눔고딕" pitchFamily="50" charset="-127"/>
                <a:ea typeface="나눔고딕" pitchFamily="50" charset="-127"/>
              </a:rPr>
              <a:t>아이폰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600" b="1" dirty="0">
                <a:latin typeface="나눔고딕" pitchFamily="50" charset="-127"/>
                <a:ea typeface="나눔고딕" pitchFamily="50" charset="-127"/>
              </a:rPr>
              <a:t>출석체크</a:t>
            </a:r>
          </a:p>
          <a:p>
            <a:pPr>
              <a:spcBef>
                <a:spcPts val="600"/>
              </a:spcBef>
            </a:pP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1. </a:t>
            </a:r>
            <a:r>
              <a:rPr lang="ko-KR" altLang="en-US" sz="1600" b="1" dirty="0" smtClean="0">
                <a:solidFill>
                  <a:srgbClr val="17469E"/>
                </a:solidFill>
                <a:latin typeface="나눔고딕" pitchFamily="50" charset="-127"/>
                <a:ea typeface="나눔고딕" pitchFamily="50" charset="-127"/>
              </a:rPr>
              <a:t>교수님이 </a:t>
            </a:r>
            <a:r>
              <a:rPr lang="ko-KR" altLang="en-US" sz="1600" b="1" dirty="0">
                <a:solidFill>
                  <a:srgbClr val="17469E"/>
                </a:solidFill>
                <a:latin typeface="나눔고딕" pitchFamily="50" charset="-127"/>
                <a:ea typeface="나눔고딕" pitchFamily="50" charset="-127"/>
              </a:rPr>
              <a:t>출석체크를 하면 </a:t>
            </a:r>
            <a:r>
              <a:rPr lang="ko-KR" altLang="en-US" sz="1600" b="1" dirty="0">
                <a:latin typeface="나눔고딕" pitchFamily="50" charset="-127"/>
                <a:ea typeface="나눔고딕" pitchFamily="50" charset="-127"/>
              </a:rPr>
              <a:t>화면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-(1) 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</a:rPr>
              <a:t>또는 화면 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(2)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</a:rPr>
              <a:t>의 상단에 출결확인 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   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</a:rPr>
              <a:t>메시지가 </a:t>
            </a:r>
            <a:r>
              <a:rPr lang="ko-KR" altLang="en-US" sz="1600" b="1" dirty="0">
                <a:latin typeface="나눔고딕" pitchFamily="50" charset="-127"/>
                <a:ea typeface="나눔고딕" pitchFamily="50" charset="-127"/>
              </a:rPr>
              <a:t>나타나게 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</a:rPr>
              <a:t>되며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</a:rPr>
              <a:t>이 메시지를 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“</a:t>
            </a:r>
            <a:r>
              <a:rPr lang="en-US" altLang="ko-KR" sz="16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Sliding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”</a:t>
            </a:r>
            <a:r>
              <a:rPr lang="en-US" altLang="ko-KR" sz="160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 (</a:t>
            </a:r>
            <a:r>
              <a:rPr lang="ko-KR" altLang="en-US" sz="16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밀어서 활성화하면</a:t>
            </a:r>
            <a:r>
              <a:rPr lang="en-US" altLang="ko-KR" sz="16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br>
              <a:rPr lang="en-US" altLang="ko-KR" sz="16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6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   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(4)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</a:rPr>
              <a:t>화면이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</a:rPr>
              <a:t>나타나게 되며 출석확인이 가능함</a:t>
            </a:r>
            <a:endParaRPr lang="en-US" altLang="ko-KR" sz="16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spcBef>
                <a:spcPts val="600"/>
              </a:spcBef>
            </a:pP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   (3)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</a:rPr>
              <a:t>화면 같이 전자출결을 실행 시켜 놓았으면 바로 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(4)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</a:rPr>
              <a:t>화면으로 이동됨</a:t>
            </a:r>
            <a:endParaRPr lang="en-US" altLang="ko-KR" sz="16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spcBef>
                <a:spcPts val="600"/>
              </a:spcBef>
            </a:pP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2. </a:t>
            </a:r>
            <a:r>
              <a:rPr lang="ko-KR" altLang="en-US" sz="16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만일 </a:t>
            </a:r>
            <a:r>
              <a:rPr lang="en-US" altLang="ko-KR" sz="16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(4)</a:t>
            </a:r>
            <a:r>
              <a:rPr lang="ko-KR" altLang="en-US" sz="16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화면이 계속 남아있는 학생은 교수님께 출석확인 요청함</a:t>
            </a:r>
            <a:r>
              <a:rPr lang="en-US" altLang="ko-KR" sz="16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6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오류</a:t>
            </a:r>
            <a:r>
              <a:rPr lang="en-US" altLang="ko-KR" sz="16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endParaRPr lang="en-US" altLang="ko-KR" sz="1600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152400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04800" y="3487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188640" y="915626"/>
            <a:ext cx="2082103" cy="307777"/>
            <a:chOff x="192872" y="1675161"/>
            <a:chExt cx="2082103" cy="307776"/>
          </a:xfrm>
        </p:grpSpPr>
        <p:sp>
          <p:nvSpPr>
            <p:cNvPr id="24" name="Text Box 9"/>
            <p:cNvSpPr txBox="1">
              <a:spLocks noChangeArrowheads="1"/>
            </p:cNvSpPr>
            <p:nvPr/>
          </p:nvSpPr>
          <p:spPr bwMode="auto">
            <a:xfrm>
              <a:off x="468070" y="1675161"/>
              <a:ext cx="1806905" cy="3077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 marR="0" lvl="0" indent="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5648325" algn="l"/>
                </a:tabLst>
                <a:defRPr sz="1600" b="1" spc="-60">
                  <a:solidFill>
                    <a:srgbClr val="17469E"/>
                  </a:solidFill>
                  <a:latin typeface="+mn-ea"/>
                  <a:cs typeface="Arial Unicode MS" pitchFamily="50" charset="-127"/>
                </a:defRPr>
              </a:lvl1pPr>
            </a:lstStyle>
            <a:p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3. </a:t>
              </a:r>
              <a:r>
                <a:rPr lang="ko-KR" altLang="en-US" sz="2000" dirty="0">
                  <a:latin typeface="나눔고딕 ExtraBold" pitchFamily="50" charset="-127"/>
                  <a:ea typeface="나눔고딕 ExtraBold" pitchFamily="50" charset="-127"/>
                </a:rPr>
                <a:t>학생 출석 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체크</a:t>
              </a:r>
              <a:endParaRPr lang="ko-KR" altLang="en-US" sz="20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grpSp>
          <p:nvGrpSpPr>
            <p:cNvPr id="28" name="그룹 67"/>
            <p:cNvGrpSpPr/>
            <p:nvPr/>
          </p:nvGrpSpPr>
          <p:grpSpPr>
            <a:xfrm>
              <a:off x="192872" y="1734400"/>
              <a:ext cx="198000" cy="198000"/>
              <a:chOff x="7889851" y="7220527"/>
              <a:chExt cx="164147" cy="164147"/>
            </a:xfrm>
          </p:grpSpPr>
          <p:sp>
            <p:nvSpPr>
              <p:cNvPr id="29" name="AutoShape 194"/>
              <p:cNvSpPr>
                <a:spLocks noChangeArrowheads="1"/>
              </p:cNvSpPr>
              <p:nvPr/>
            </p:nvSpPr>
            <p:spPr bwMode="gray">
              <a:xfrm>
                <a:off x="7889851" y="7220527"/>
                <a:ext cx="164147" cy="164147"/>
              </a:xfrm>
              <a:prstGeom prst="roundRect">
                <a:avLst>
                  <a:gd name="adj" fmla="val 16667"/>
                </a:avLst>
              </a:prstGeom>
              <a:solidFill>
                <a:srgbClr val="17469E"/>
              </a:solidFill>
              <a:ln w="9525" algn="ctr">
                <a:noFill/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pic>
            <p:nvPicPr>
              <p:cNvPr id="30" name="Picture 195" descr="화살2"/>
              <p:cNvPicPr>
                <a:picLocks noChangeAspect="1" noChangeArrowheads="1"/>
              </p:cNvPicPr>
              <p:nvPr/>
            </p:nvPicPr>
            <p:blipFill>
              <a:blip r:embed="rId4" cstate="print">
                <a:grayscl/>
                <a:biLevel thresh="50000"/>
                <a:lum bright="30000" contrast="66000"/>
              </a:blip>
              <a:srcRect/>
              <a:stretch>
                <a:fillRect/>
              </a:stretch>
            </p:blipFill>
            <p:spPr bwMode="gray">
              <a:xfrm>
                <a:off x="7920990" y="7263700"/>
                <a:ext cx="101869" cy="1018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grpSp>
        <p:nvGrpSpPr>
          <p:cNvPr id="31" name="그룹 30"/>
          <p:cNvGrpSpPr/>
          <p:nvPr/>
        </p:nvGrpSpPr>
        <p:grpSpPr>
          <a:xfrm>
            <a:off x="200102" y="1293856"/>
            <a:ext cx="1403392" cy="307777"/>
            <a:chOff x="192872" y="1675161"/>
            <a:chExt cx="1403392" cy="307776"/>
          </a:xfrm>
        </p:grpSpPr>
        <p:sp>
          <p:nvSpPr>
            <p:cNvPr id="32" name="Text Box 9"/>
            <p:cNvSpPr txBox="1">
              <a:spLocks noChangeArrowheads="1"/>
            </p:cNvSpPr>
            <p:nvPr/>
          </p:nvSpPr>
          <p:spPr bwMode="auto">
            <a:xfrm>
              <a:off x="468070" y="1675161"/>
              <a:ext cx="1128194" cy="3077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 marR="0" lvl="0" indent="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5648325" algn="l"/>
                </a:tabLst>
                <a:defRPr sz="1600" b="1" spc="-60">
                  <a:solidFill>
                    <a:srgbClr val="17469E"/>
                  </a:solidFill>
                  <a:latin typeface="+mn-ea"/>
                  <a:cs typeface="Arial Unicode MS" pitchFamily="50" charset="-127"/>
                </a:defRPr>
              </a:lvl1pPr>
            </a:lstStyle>
            <a:p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3-2. iOS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용</a:t>
              </a:r>
              <a:endParaRPr lang="ko-KR" altLang="en-US" sz="20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grpSp>
          <p:nvGrpSpPr>
            <p:cNvPr id="33" name="그룹 67"/>
            <p:cNvGrpSpPr/>
            <p:nvPr/>
          </p:nvGrpSpPr>
          <p:grpSpPr>
            <a:xfrm>
              <a:off x="192872" y="1736951"/>
              <a:ext cx="198000" cy="198000"/>
              <a:chOff x="7889851" y="7222643"/>
              <a:chExt cx="164147" cy="164147"/>
            </a:xfrm>
          </p:grpSpPr>
          <p:sp>
            <p:nvSpPr>
              <p:cNvPr id="34" name="AutoShape 194"/>
              <p:cNvSpPr>
                <a:spLocks noChangeArrowheads="1"/>
              </p:cNvSpPr>
              <p:nvPr/>
            </p:nvSpPr>
            <p:spPr bwMode="gray">
              <a:xfrm>
                <a:off x="7889851" y="7222643"/>
                <a:ext cx="164147" cy="164147"/>
              </a:xfrm>
              <a:prstGeom prst="roundRect">
                <a:avLst>
                  <a:gd name="adj" fmla="val 16667"/>
                </a:avLst>
              </a:prstGeom>
              <a:solidFill>
                <a:srgbClr val="17469E"/>
              </a:solidFill>
              <a:ln w="9525" algn="ctr">
                <a:noFill/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pic>
            <p:nvPicPr>
              <p:cNvPr id="35" name="Picture 195" descr="화살2"/>
              <p:cNvPicPr>
                <a:picLocks noChangeAspect="1" noChangeArrowheads="1"/>
              </p:cNvPicPr>
              <p:nvPr/>
            </p:nvPicPr>
            <p:blipFill>
              <a:blip r:embed="rId4" cstate="print">
                <a:grayscl/>
                <a:biLevel thresh="50000"/>
                <a:lum bright="30000" contrast="66000"/>
              </a:blip>
              <a:srcRect/>
              <a:stretch>
                <a:fillRect/>
              </a:stretch>
            </p:blipFill>
            <p:spPr bwMode="gray">
              <a:xfrm>
                <a:off x="7920988" y="7265809"/>
                <a:ext cx="101869" cy="1018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1" name="오른쪽 화살표 20"/>
          <p:cNvSpPr/>
          <p:nvPr/>
        </p:nvSpPr>
        <p:spPr>
          <a:xfrm rot="2280819">
            <a:off x="3368241" y="6109280"/>
            <a:ext cx="422978" cy="386676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2" name="오른쪽 화살표 21"/>
          <p:cNvSpPr/>
          <p:nvPr/>
        </p:nvSpPr>
        <p:spPr>
          <a:xfrm>
            <a:off x="3426446" y="7964329"/>
            <a:ext cx="409228" cy="386676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980727" y="3789165"/>
            <a:ext cx="392143" cy="376265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3877370" y="3851876"/>
            <a:ext cx="392143" cy="376265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6" name="모서리가 둥근 직사각형 25"/>
          <p:cNvSpPr/>
          <p:nvPr/>
        </p:nvSpPr>
        <p:spPr>
          <a:xfrm>
            <a:off x="1002672" y="6710114"/>
            <a:ext cx="392143" cy="376265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7" name="모서리가 둥근 직사각형 26"/>
          <p:cNvSpPr/>
          <p:nvPr/>
        </p:nvSpPr>
        <p:spPr>
          <a:xfrm>
            <a:off x="3840631" y="6772825"/>
            <a:ext cx="392143" cy="376265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577" y="3826193"/>
            <a:ext cx="1718055" cy="2508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7845" y="3812945"/>
            <a:ext cx="1728725" cy="2508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" name="직사각형 35"/>
          <p:cNvSpPr/>
          <p:nvPr/>
        </p:nvSpPr>
        <p:spPr>
          <a:xfrm>
            <a:off x="1332200" y="3789165"/>
            <a:ext cx="1906114" cy="3762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4219150" y="4478983"/>
            <a:ext cx="1906114" cy="3762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8" name="오른쪽 화살표 37"/>
          <p:cNvSpPr/>
          <p:nvPr/>
        </p:nvSpPr>
        <p:spPr>
          <a:xfrm rot="5400000">
            <a:off x="4989010" y="6329139"/>
            <a:ext cx="376263" cy="386676"/>
          </a:xfrm>
          <a:prstGeom prst="rightArrow">
            <a:avLst>
              <a:gd name="adj1" fmla="val 50001"/>
              <a:gd name="adj2" fmla="val 50000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1420577" y="3851875"/>
            <a:ext cx="1718056" cy="24824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7845" y="6710609"/>
            <a:ext cx="1710947" cy="2781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2" name="직사각형 41"/>
          <p:cNvSpPr/>
          <p:nvPr/>
        </p:nvSpPr>
        <p:spPr>
          <a:xfrm>
            <a:off x="4328473" y="3826989"/>
            <a:ext cx="1718056" cy="24824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1446901" y="6710609"/>
            <a:ext cx="1718056" cy="27811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4300736" y="6712298"/>
            <a:ext cx="1718056" cy="27811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43737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직사각형 42"/>
          <p:cNvSpPr/>
          <p:nvPr/>
        </p:nvSpPr>
        <p:spPr bwMode="auto">
          <a:xfrm>
            <a:off x="188640" y="1305992"/>
            <a:ext cx="6420048" cy="5159176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/>
          <a:p>
            <a:pPr>
              <a:spcBef>
                <a:spcPts val="300"/>
              </a:spcBef>
            </a:pPr>
            <a:r>
              <a:rPr lang="en-US" altLang="ko-KR" b="1" dirty="0" smtClean="0">
                <a:solidFill>
                  <a:schemeClr val="accent3">
                    <a:lumMod val="50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[</a:t>
            </a:r>
            <a:r>
              <a:rPr lang="ko-KR" altLang="en-US" b="1" dirty="0" smtClean="0">
                <a:solidFill>
                  <a:schemeClr val="accent3">
                    <a:lumMod val="50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학생 진행순서</a:t>
            </a:r>
            <a:r>
              <a:rPr lang="en-US" altLang="ko-KR" b="1" dirty="0" smtClean="0">
                <a:solidFill>
                  <a:schemeClr val="accent3">
                    <a:lumMod val="50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]</a:t>
            </a:r>
          </a:p>
          <a:p>
            <a:pPr>
              <a:spcBef>
                <a:spcPts val="300"/>
              </a:spcBef>
            </a:pPr>
            <a:endParaRPr lang="en-US" altLang="ko-KR" b="1" dirty="0" smtClean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  <a:p>
            <a:pPr marL="342900" indent="-342900">
              <a:spcBef>
                <a:spcPts val="300"/>
              </a:spcBef>
              <a:buAutoNum type="arabicPeriod"/>
            </a:pP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수업에 들어가기 전에  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/>
            </a:r>
            <a:b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① </a:t>
            </a:r>
            <a:r>
              <a:rPr lang="ko-KR" altLang="en-US" sz="1600" b="1" dirty="0" err="1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스마트폰에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전자출결 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App.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설치</a:t>
            </a:r>
            <a:endParaRPr lang="en-US" altLang="ko-KR" sz="1600" b="1" dirty="0" smtClean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342900" indent="-342900">
              <a:spcBef>
                <a:spcPts val="300"/>
              </a:spcBef>
              <a:buAutoNum type="arabicPeriod"/>
            </a:pPr>
            <a:endParaRPr lang="en-US" altLang="ko-KR" sz="1600" b="1" dirty="0" smtClean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342900" indent="-342900">
              <a:spcBef>
                <a:spcPts val="300"/>
              </a:spcBef>
              <a:buAutoNum type="arabicPeriod"/>
            </a:pP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전자출결 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App.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에 로그인 하고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교수님의 전자출결 선언에 따라 자신이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자동출석 처리 되었는지 </a:t>
            </a:r>
            <a:r>
              <a:rPr lang="ko-KR" altLang="en-US" sz="1600" b="1" dirty="0" err="1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스마트폰을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통해 확인함</a:t>
            </a:r>
            <a:endParaRPr lang="en-US" altLang="ko-KR" sz="1600" b="1" dirty="0" smtClean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342900" indent="-342900">
              <a:spcBef>
                <a:spcPts val="300"/>
              </a:spcBef>
              <a:buAutoNum type="arabicPeriod"/>
            </a:pPr>
            <a:endParaRPr lang="en-US" altLang="ko-KR" sz="1600" b="1" dirty="0" smtClean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342900" indent="-342900">
              <a:spcBef>
                <a:spcPts val="300"/>
              </a:spcBef>
              <a:buAutoNum type="arabicPeriod"/>
            </a:pP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출결사항이 오류가 발생할 경우 교수님께 출결처리 수정을 요청</a:t>
            </a:r>
            <a:endParaRPr lang="en-US" altLang="ko-KR" sz="1600" b="1" dirty="0" smtClean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342900" indent="-342900">
              <a:spcBef>
                <a:spcPts val="300"/>
              </a:spcBef>
              <a:buAutoNum type="arabicPeriod"/>
            </a:pPr>
            <a:endParaRPr lang="en-US" altLang="ko-KR" sz="1600" b="1" dirty="0" smtClean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342900" indent="-342900">
              <a:spcBef>
                <a:spcPts val="300"/>
              </a:spcBef>
              <a:buAutoNum type="arabicPeriod"/>
            </a:pP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출결처리 후 휴식시간에 오류사항을 확인함</a:t>
            </a:r>
            <a:endParaRPr lang="en-US" altLang="ko-KR" sz="1600" b="1" dirty="0" smtClean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spcBef>
                <a:spcPts val="600"/>
              </a:spcBef>
            </a:pP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   [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장애처리 방법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] </a:t>
            </a:r>
          </a:p>
          <a:p>
            <a:pPr>
              <a:spcBef>
                <a:spcPts val="600"/>
              </a:spcBef>
            </a:pP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   ① 안내 자료에 따라 </a:t>
            </a:r>
            <a:r>
              <a:rPr lang="ko-KR" altLang="en-US" sz="1600" b="1" dirty="0" err="1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블루투스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설정 및 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app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설치</a:t>
            </a:r>
            <a:endParaRPr lang="en-US" altLang="ko-KR" sz="1600" b="1" dirty="0" smtClean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spcBef>
                <a:spcPts val="600"/>
              </a:spcBef>
            </a:pP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   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② </a:t>
            </a:r>
            <a:r>
              <a:rPr lang="ko-KR" altLang="en-US" sz="1600" b="1" dirty="0" err="1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아이폰인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경우 </a:t>
            </a:r>
            <a:r>
              <a:rPr lang="ko-KR" altLang="en-US" sz="1600" b="1" dirty="0" err="1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스마트폰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이름을 학번으로 변경해 주세요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197123" y="889774"/>
            <a:ext cx="2508346" cy="307777"/>
            <a:chOff x="197123" y="889774"/>
            <a:chExt cx="2508346" cy="307777"/>
          </a:xfrm>
        </p:grpSpPr>
        <p:sp>
          <p:nvSpPr>
            <p:cNvPr id="49" name="Text Box 9"/>
            <p:cNvSpPr txBox="1">
              <a:spLocks noChangeArrowheads="1"/>
            </p:cNvSpPr>
            <p:nvPr/>
          </p:nvSpPr>
          <p:spPr bwMode="auto">
            <a:xfrm>
              <a:off x="433052" y="889774"/>
              <a:ext cx="2272417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marR="0" lvl="0" indent="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5648325" algn="l"/>
                </a:tabLst>
                <a:defRPr/>
              </a:pPr>
              <a:r>
                <a:rPr lang="en-US" altLang="ko-KR" sz="2000" b="1" spc="-60" dirty="0" smtClean="0">
                  <a:solidFill>
                    <a:srgbClr val="17469E"/>
                  </a:solidFill>
                  <a:latin typeface="나눔고딕 ExtraBold" pitchFamily="50" charset="-127"/>
                  <a:ea typeface="나눔고딕 ExtraBold" pitchFamily="50" charset="-127"/>
                  <a:cs typeface="Arial Unicode MS" pitchFamily="50" charset="-127"/>
                </a:rPr>
                <a:t>4. </a:t>
              </a:r>
              <a:r>
                <a:rPr lang="ko-KR" altLang="en-US" sz="2000" b="1" spc="-60" dirty="0" smtClean="0">
                  <a:solidFill>
                    <a:srgbClr val="17469E"/>
                  </a:solidFill>
                  <a:latin typeface="나눔고딕 ExtraBold" pitchFamily="50" charset="-127"/>
                  <a:ea typeface="나눔고딕 ExtraBold" pitchFamily="50" charset="-127"/>
                  <a:cs typeface="Arial Unicode MS" pitchFamily="50" charset="-127"/>
                </a:rPr>
                <a:t>출결체크 진행순서</a:t>
              </a:r>
              <a:r>
                <a:rPr lang="en-US" altLang="ko-KR" sz="2000" b="1" spc="-60" dirty="0" smtClean="0">
                  <a:solidFill>
                    <a:srgbClr val="17469E"/>
                  </a:solidFill>
                  <a:latin typeface="나눔고딕 ExtraBold" pitchFamily="50" charset="-127"/>
                  <a:ea typeface="나눔고딕 ExtraBold" pitchFamily="50" charset="-127"/>
                  <a:cs typeface="Arial Unicode MS" pitchFamily="50" charset="-127"/>
                </a:rPr>
                <a:t> </a:t>
              </a:r>
              <a:endParaRPr lang="ko-KR" altLang="en-US" sz="2000" b="1" spc="-60" dirty="0" smtClean="0">
                <a:solidFill>
                  <a:srgbClr val="17469E"/>
                </a:solidFill>
                <a:latin typeface="나눔고딕 ExtraBold" pitchFamily="50" charset="-127"/>
                <a:ea typeface="나눔고딕 ExtraBold" pitchFamily="50" charset="-127"/>
                <a:cs typeface="Arial Unicode MS" pitchFamily="50" charset="-127"/>
              </a:endParaRPr>
            </a:p>
          </p:txBody>
        </p:sp>
        <p:sp>
          <p:nvSpPr>
            <p:cNvPr id="10" name="AutoShape 194"/>
            <p:cNvSpPr>
              <a:spLocks noChangeArrowheads="1"/>
            </p:cNvSpPr>
            <p:nvPr/>
          </p:nvSpPr>
          <p:spPr bwMode="gray">
            <a:xfrm>
              <a:off x="197123" y="953435"/>
              <a:ext cx="198000" cy="198001"/>
            </a:xfrm>
            <a:prstGeom prst="roundRect">
              <a:avLst>
                <a:gd name="adj" fmla="val 16667"/>
              </a:avLst>
            </a:prstGeom>
            <a:solidFill>
              <a:srgbClr val="17469E"/>
            </a:solidFill>
            <a:ln w="9525" algn="ctr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11" name="Picture 195" descr="화살2"/>
            <p:cNvPicPr>
              <a:picLocks noChangeAspect="1" noChangeArrowheads="1"/>
            </p:cNvPicPr>
            <p:nvPr/>
          </p:nvPicPr>
          <p:blipFill>
            <a:blip r:embed="rId3" cstate="print">
              <a:grayscl/>
              <a:biLevel thresh="50000"/>
              <a:lum bright="30000" contrast="66000"/>
            </a:blip>
            <a:srcRect/>
            <a:stretch>
              <a:fillRect/>
            </a:stretch>
          </p:blipFill>
          <p:spPr bwMode="gray">
            <a:xfrm>
              <a:off x="234684" y="1005512"/>
              <a:ext cx="122878" cy="1228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2141071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42" name="그룹 41"/>
          <p:cNvGrpSpPr/>
          <p:nvPr/>
        </p:nvGrpSpPr>
        <p:grpSpPr>
          <a:xfrm>
            <a:off x="256652" y="833154"/>
            <a:ext cx="4922945" cy="307777"/>
            <a:chOff x="192872" y="1675161"/>
            <a:chExt cx="4922945" cy="307776"/>
          </a:xfrm>
        </p:grpSpPr>
        <p:sp>
          <p:nvSpPr>
            <p:cNvPr id="43" name="Text Box 9"/>
            <p:cNvSpPr txBox="1">
              <a:spLocks noChangeArrowheads="1"/>
            </p:cNvSpPr>
            <p:nvPr/>
          </p:nvSpPr>
          <p:spPr bwMode="auto">
            <a:xfrm>
              <a:off x="468070" y="1675161"/>
              <a:ext cx="4647747" cy="3077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 marR="0" lvl="0" indent="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5648325" algn="l"/>
                </a:tabLst>
                <a:defRPr sz="1600" b="1" spc="-60">
                  <a:solidFill>
                    <a:srgbClr val="17469E"/>
                  </a:solidFill>
                  <a:latin typeface="+mn-ea"/>
                  <a:cs typeface="Arial Unicode MS" pitchFamily="50" charset="-127"/>
                </a:defRPr>
              </a:lvl1pPr>
            </a:lstStyle>
            <a:p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5. 1. </a:t>
              </a:r>
              <a:r>
                <a:rPr lang="ko-KR" altLang="en-US" sz="2000" dirty="0" err="1" smtClean="0">
                  <a:latin typeface="나눔고딕 ExtraBold" pitchFamily="50" charset="-127"/>
                  <a:ea typeface="나눔고딕 ExtraBold" pitchFamily="50" charset="-127"/>
                </a:rPr>
                <a:t>안드로이드용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  설치 및 설정</a:t>
              </a:r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(Bluetooth)</a:t>
              </a:r>
              <a:endParaRPr lang="ko-KR" altLang="en-US" sz="20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grpSp>
          <p:nvGrpSpPr>
            <p:cNvPr id="44" name="그룹 67"/>
            <p:cNvGrpSpPr/>
            <p:nvPr/>
          </p:nvGrpSpPr>
          <p:grpSpPr>
            <a:xfrm>
              <a:off x="192872" y="1741907"/>
              <a:ext cx="198000" cy="198000"/>
              <a:chOff x="7889851" y="7226753"/>
              <a:chExt cx="164147" cy="164147"/>
            </a:xfrm>
          </p:grpSpPr>
          <p:sp>
            <p:nvSpPr>
              <p:cNvPr id="45" name="AutoShape 194"/>
              <p:cNvSpPr>
                <a:spLocks noChangeArrowheads="1"/>
              </p:cNvSpPr>
              <p:nvPr/>
            </p:nvSpPr>
            <p:spPr bwMode="gray">
              <a:xfrm>
                <a:off x="7889851" y="7226753"/>
                <a:ext cx="164147" cy="164147"/>
              </a:xfrm>
              <a:prstGeom prst="roundRect">
                <a:avLst>
                  <a:gd name="adj" fmla="val 16667"/>
                </a:avLst>
              </a:prstGeom>
              <a:solidFill>
                <a:srgbClr val="17469E"/>
              </a:solidFill>
              <a:ln w="9525" algn="ctr">
                <a:noFill/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pic>
            <p:nvPicPr>
              <p:cNvPr id="46" name="Picture 195" descr="화살2"/>
              <p:cNvPicPr>
                <a:picLocks noChangeAspect="1" noChangeArrowheads="1"/>
              </p:cNvPicPr>
              <p:nvPr/>
            </p:nvPicPr>
            <p:blipFill>
              <a:blip r:embed="rId3" cstate="print">
                <a:grayscl/>
                <a:biLevel thresh="50000"/>
                <a:lum bright="30000" contrast="66000"/>
              </a:blip>
              <a:srcRect/>
              <a:stretch>
                <a:fillRect/>
              </a:stretch>
            </p:blipFill>
            <p:spPr bwMode="gray">
              <a:xfrm>
                <a:off x="7920990" y="7269923"/>
                <a:ext cx="101869" cy="1018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47" name="직사각형 46"/>
          <p:cNvSpPr/>
          <p:nvPr/>
        </p:nvSpPr>
        <p:spPr>
          <a:xfrm>
            <a:off x="256653" y="1164212"/>
            <a:ext cx="6268692" cy="263149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ko-KR" altLang="en-US" sz="1400" b="1" dirty="0" smtClean="0">
                <a:solidFill>
                  <a:schemeClr val="accent5">
                    <a:lumMod val="50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◈ </a:t>
            </a:r>
            <a:r>
              <a:rPr lang="en-US" altLang="ko-KR" sz="1400" b="1" dirty="0" smtClean="0">
                <a:latin typeface="나눔고딕 ExtraBold" pitchFamily="50" charset="-127"/>
                <a:ea typeface="나눔고딕 ExtraBold" pitchFamily="50" charset="-127"/>
              </a:rPr>
              <a:t> Bluetooth </a:t>
            </a:r>
            <a:r>
              <a:rPr lang="ko-KR" altLang="en-US" sz="1400" b="1" dirty="0" smtClean="0">
                <a:latin typeface="나눔고딕 ExtraBold" pitchFamily="50" charset="-127"/>
                <a:ea typeface="나눔고딕 ExtraBold" pitchFamily="50" charset="-127"/>
              </a:rPr>
              <a:t>설정</a:t>
            </a:r>
            <a:r>
              <a:rPr lang="en-US" altLang="ko-KR" sz="1400" b="1" dirty="0" smtClean="0"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sz="1400" b="1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(OS </a:t>
            </a:r>
            <a:r>
              <a:rPr lang="ko-KR" altLang="en-US" sz="1400" b="1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버전이 </a:t>
            </a:r>
            <a:r>
              <a:rPr lang="en-US" altLang="ko-KR" sz="1400" b="1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4.3 </a:t>
            </a:r>
            <a:r>
              <a:rPr lang="ko-KR" altLang="en-US" sz="1400" b="1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이하인 경우 설정</a:t>
            </a:r>
            <a:r>
              <a:rPr lang="en-US" altLang="ko-KR" sz="1400" b="1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)</a:t>
            </a:r>
          </a:p>
          <a:p>
            <a:pPr marL="285750" indent="-285750">
              <a:spcBef>
                <a:spcPts val="600"/>
              </a:spcBef>
              <a:buFontTx/>
              <a:buChar char="-"/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하단과 같이 설정할 경우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Bluetooth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기능을 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off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상태에서도 전자출결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시에만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운영됨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건전지 사용량 차이는 전체의 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1%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내외로 거의 영향을 주지 않음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 marL="285750" indent="-285750">
              <a:spcBef>
                <a:spcPts val="600"/>
              </a:spcBef>
              <a:buFontTx/>
              <a:buChar char="-"/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설정하지 않을 경우 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전자출결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때 마다 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Bluetooth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승인 메시지가 매번 표시됨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 marL="285750" indent="-285750">
              <a:spcBef>
                <a:spcPts val="600"/>
              </a:spcBef>
              <a:buFontTx/>
              <a:buChar char="-"/>
            </a:pP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Bluetooth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환경설정에서 다른 기기에서 검색을 허용으로 하고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검색허용 시간을 항상 켜짐으로 변경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 marL="285750" indent="-285750">
              <a:spcBef>
                <a:spcPts val="600"/>
              </a:spcBef>
              <a:buFontTx/>
              <a:buChar char="-"/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기종에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따라 메뉴가 다소 다를 수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있음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일부 기종은 메뉴버튼을 누를 경우 옵션을 변경할 수 있음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)</a:t>
            </a:r>
            <a:endParaRPr lang="en-US" altLang="ko-KR" sz="14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152400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" name="Rectangle 10"/>
          <p:cNvSpPr>
            <a:spLocks noChangeArrowheads="1"/>
          </p:cNvSpPr>
          <p:nvPr/>
        </p:nvSpPr>
        <p:spPr bwMode="auto">
          <a:xfrm>
            <a:off x="152400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054" name="_x163857264" descr="EMB000028ac12e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091" y="7134318"/>
            <a:ext cx="1781311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모서리가 둥근 직사각형 27"/>
          <p:cNvSpPr/>
          <p:nvPr/>
        </p:nvSpPr>
        <p:spPr>
          <a:xfrm>
            <a:off x="431379" y="6685064"/>
            <a:ext cx="450281" cy="432048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34" name="_x163856464" descr="EMB000028ac12e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414" y="7123902"/>
            <a:ext cx="1754517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모서리가 둥근 직사각형 34"/>
          <p:cNvSpPr/>
          <p:nvPr/>
        </p:nvSpPr>
        <p:spPr>
          <a:xfrm>
            <a:off x="2691487" y="6699151"/>
            <a:ext cx="450281" cy="432048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36" name="_x163856064" descr="EMB000028ac12f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8304" y="7116807"/>
            <a:ext cx="1781311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모서리가 둥근 직사각형 36"/>
          <p:cNvSpPr/>
          <p:nvPr/>
        </p:nvSpPr>
        <p:spPr>
          <a:xfrm>
            <a:off x="4911711" y="6681192"/>
            <a:ext cx="450281" cy="432048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6</a:t>
            </a:r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8" name="오른쪽 화살표 37"/>
          <p:cNvSpPr/>
          <p:nvPr/>
        </p:nvSpPr>
        <p:spPr>
          <a:xfrm>
            <a:off x="2239022" y="8154805"/>
            <a:ext cx="390199" cy="444003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9" name="오른쪽 화살표 38"/>
          <p:cNvSpPr/>
          <p:nvPr/>
        </p:nvSpPr>
        <p:spPr>
          <a:xfrm>
            <a:off x="4451933" y="8154805"/>
            <a:ext cx="390199" cy="444003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404664" y="3690184"/>
            <a:ext cx="6319575" cy="2952908"/>
            <a:chOff x="404664" y="3380261"/>
            <a:chExt cx="6319575" cy="2952908"/>
          </a:xfrm>
        </p:grpSpPr>
        <p:pic>
          <p:nvPicPr>
            <p:cNvPr id="2057" name="_x163856064" descr="EMB000028ac12f2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4664" y="3813169"/>
              <a:ext cx="1781311" cy="25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6" name="_x163856464" descr="EMB000028ac12f3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6912" y="3813169"/>
              <a:ext cx="1781311" cy="25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5" name="_x163856864" descr="EMB000028ac12ed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9160" y="3813169"/>
              <a:ext cx="1781311" cy="25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오른쪽 화살표 23"/>
            <p:cNvSpPr/>
            <p:nvPr/>
          </p:nvSpPr>
          <p:spPr>
            <a:xfrm>
              <a:off x="2239022" y="4668609"/>
              <a:ext cx="390199" cy="444003"/>
            </a:xfrm>
            <a:prstGeom prst="rightArrow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5" name="모서리가 둥근 직사각형 24"/>
            <p:cNvSpPr/>
            <p:nvPr/>
          </p:nvSpPr>
          <p:spPr>
            <a:xfrm>
              <a:off x="429863" y="3380841"/>
              <a:ext cx="450281" cy="432048"/>
            </a:xfrm>
            <a:prstGeom prst="roundRect">
              <a:avLst/>
            </a:prstGeom>
            <a:solidFill>
              <a:schemeClr val="accent5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1</a:t>
              </a:r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6" name="모서리가 둥근 직사각형 25"/>
            <p:cNvSpPr/>
            <p:nvPr/>
          </p:nvSpPr>
          <p:spPr>
            <a:xfrm>
              <a:off x="2686941" y="3380841"/>
              <a:ext cx="450281" cy="432048"/>
            </a:xfrm>
            <a:prstGeom prst="roundRect">
              <a:avLst/>
            </a:prstGeom>
            <a:solidFill>
              <a:schemeClr val="accent5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2</a:t>
              </a:r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모서리가 둥근 직사각형 26"/>
            <p:cNvSpPr/>
            <p:nvPr/>
          </p:nvSpPr>
          <p:spPr>
            <a:xfrm>
              <a:off x="4797152" y="3380261"/>
              <a:ext cx="450281" cy="432048"/>
            </a:xfrm>
            <a:prstGeom prst="roundRect">
              <a:avLst/>
            </a:prstGeom>
            <a:solidFill>
              <a:schemeClr val="accent5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3</a:t>
              </a:r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2" name="오른쪽 화살표 21"/>
            <p:cNvSpPr/>
            <p:nvPr/>
          </p:nvSpPr>
          <p:spPr>
            <a:xfrm>
              <a:off x="4451933" y="4668609"/>
              <a:ext cx="390199" cy="444003"/>
            </a:xfrm>
            <a:prstGeom prst="rightArrow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5229200" y="3407308"/>
              <a:ext cx="1495039" cy="299665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 smtClean="0">
                  <a:solidFill>
                    <a:schemeClr val="tx1"/>
                  </a:solidFill>
                  <a:latin typeface="나눔고딕 ExtraBold" pitchFamily="50" charset="-127"/>
                  <a:ea typeface="나눔고딕 ExtraBold" pitchFamily="50" charset="-127"/>
                </a:rPr>
                <a:t>다른 기기에서 검색</a:t>
              </a:r>
              <a:endParaRPr lang="ko-KR" altLang="en-US" sz="1200" dirty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28489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1" name="오른쪽 화살표 50"/>
          <p:cNvSpPr/>
          <p:nvPr/>
        </p:nvSpPr>
        <p:spPr>
          <a:xfrm>
            <a:off x="3319142" y="7495809"/>
            <a:ext cx="469898" cy="444003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152400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291275" y="1856656"/>
            <a:ext cx="450281" cy="432048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3770807" y="1830632"/>
            <a:ext cx="450281" cy="432048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314423" y="5963854"/>
            <a:ext cx="450281" cy="432048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4" name="그룹 20"/>
          <p:cNvGrpSpPr/>
          <p:nvPr/>
        </p:nvGrpSpPr>
        <p:grpSpPr>
          <a:xfrm>
            <a:off x="256652" y="915626"/>
            <a:ext cx="5188402" cy="307777"/>
            <a:chOff x="192872" y="1675161"/>
            <a:chExt cx="5188402" cy="307776"/>
          </a:xfrm>
        </p:grpSpPr>
        <p:sp>
          <p:nvSpPr>
            <p:cNvPr id="22" name="Text Box 9"/>
            <p:cNvSpPr txBox="1">
              <a:spLocks noChangeArrowheads="1"/>
            </p:cNvSpPr>
            <p:nvPr/>
          </p:nvSpPr>
          <p:spPr bwMode="auto">
            <a:xfrm>
              <a:off x="468070" y="1675161"/>
              <a:ext cx="4913204" cy="3077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 marR="0" lvl="0" indent="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5648325" algn="l"/>
                </a:tabLst>
                <a:defRPr sz="1600" b="1" spc="-60">
                  <a:solidFill>
                    <a:srgbClr val="17469E"/>
                  </a:solidFill>
                  <a:latin typeface="+mn-ea"/>
                  <a:cs typeface="Arial Unicode MS" pitchFamily="50" charset="-127"/>
                </a:defRPr>
              </a:lvl1pPr>
            </a:lstStyle>
            <a:p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5.2</a:t>
              </a:r>
              <a:r>
                <a:rPr lang="en-US" altLang="ko-KR" sz="2000" dirty="0">
                  <a:latin typeface="나눔고딕 ExtraBold" pitchFamily="50" charset="-127"/>
                  <a:ea typeface="나눔고딕 ExtraBold" pitchFamily="50" charset="-127"/>
                </a:rPr>
                <a:t>. iOS(</a:t>
              </a:r>
              <a:r>
                <a:rPr lang="ko-KR" altLang="en-US" sz="2000" dirty="0" err="1">
                  <a:latin typeface="나눔고딕 ExtraBold" pitchFamily="50" charset="-127"/>
                  <a:ea typeface="나눔고딕 ExtraBold" pitchFamily="50" charset="-127"/>
                </a:rPr>
                <a:t>아이폰</a:t>
              </a:r>
              <a:r>
                <a:rPr lang="en-US" altLang="ko-KR" sz="2000" dirty="0">
                  <a:latin typeface="나눔고딕 ExtraBold" pitchFamily="50" charset="-127"/>
                  <a:ea typeface="나눔고딕 ExtraBold" pitchFamily="50" charset="-127"/>
                </a:rPr>
                <a:t>)</a:t>
              </a:r>
              <a:r>
                <a:rPr lang="ko-KR" altLang="en-US" sz="2000" dirty="0">
                  <a:latin typeface="나눔고딕 ExtraBold" pitchFamily="50" charset="-127"/>
                  <a:ea typeface="나눔고딕 ExtraBold" pitchFamily="50" charset="-127"/>
                </a:rPr>
                <a:t>용</a:t>
              </a:r>
              <a:r>
                <a:rPr lang="en-US" altLang="ko-KR" sz="2000" dirty="0">
                  <a:latin typeface="나눔고딕 ExtraBold" pitchFamily="50" charset="-127"/>
                  <a:ea typeface="나눔고딕 ExtraBold" pitchFamily="50" charset="-127"/>
                </a:rPr>
                <a:t> </a:t>
              </a:r>
              <a:r>
                <a:rPr lang="ko-KR" altLang="en-US" sz="2000" dirty="0">
                  <a:latin typeface="나눔고딕 ExtraBold" pitchFamily="50" charset="-127"/>
                  <a:ea typeface="나눔고딕 ExtraBold" pitchFamily="50" charset="-127"/>
                </a:rPr>
                <a:t> 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설정 </a:t>
              </a:r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(</a:t>
              </a:r>
              <a:r>
                <a:rPr lang="en-US" altLang="ko-KR" sz="2000" dirty="0" err="1" smtClean="0">
                  <a:latin typeface="나눔고딕 ExtraBold" pitchFamily="50" charset="-127"/>
                  <a:ea typeface="나눔고딕 ExtraBold" pitchFamily="50" charset="-127"/>
                </a:rPr>
                <a:t>iOS</a:t>
              </a:r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 8.0 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미만인 경우</a:t>
              </a:r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)</a:t>
              </a:r>
              <a:endParaRPr lang="ko-KR" altLang="en-US" sz="20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grpSp>
          <p:nvGrpSpPr>
            <p:cNvPr id="5" name="그룹 67"/>
            <p:cNvGrpSpPr/>
            <p:nvPr/>
          </p:nvGrpSpPr>
          <p:grpSpPr>
            <a:xfrm>
              <a:off x="192872" y="1742572"/>
              <a:ext cx="198000" cy="198000"/>
              <a:chOff x="7889851" y="7227303"/>
              <a:chExt cx="164147" cy="164147"/>
            </a:xfrm>
          </p:grpSpPr>
          <p:sp>
            <p:nvSpPr>
              <p:cNvPr id="24" name="AutoShape 194"/>
              <p:cNvSpPr>
                <a:spLocks noChangeArrowheads="1"/>
              </p:cNvSpPr>
              <p:nvPr/>
            </p:nvSpPr>
            <p:spPr bwMode="gray">
              <a:xfrm>
                <a:off x="7889851" y="7227303"/>
                <a:ext cx="164147" cy="164147"/>
              </a:xfrm>
              <a:prstGeom prst="roundRect">
                <a:avLst>
                  <a:gd name="adj" fmla="val 16667"/>
                </a:avLst>
              </a:prstGeom>
              <a:solidFill>
                <a:srgbClr val="17469E"/>
              </a:solidFill>
              <a:ln w="9525" algn="ctr">
                <a:noFill/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pic>
            <p:nvPicPr>
              <p:cNvPr id="25" name="Picture 195" descr="화살2"/>
              <p:cNvPicPr>
                <a:picLocks noChangeAspect="1" noChangeArrowheads="1"/>
              </p:cNvPicPr>
              <p:nvPr/>
            </p:nvPicPr>
            <p:blipFill>
              <a:blip r:embed="rId3" cstate="print">
                <a:grayscl/>
                <a:biLevel thresh="50000"/>
                <a:lum bright="30000" contrast="66000"/>
              </a:blip>
              <a:srcRect/>
              <a:stretch>
                <a:fillRect/>
              </a:stretch>
            </p:blipFill>
            <p:spPr bwMode="gray">
              <a:xfrm>
                <a:off x="7920990" y="7270475"/>
                <a:ext cx="101869" cy="1018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26" name="Picture 2" descr="C:\Users\Jeong\Desktop\i0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2266" y="1928664"/>
            <a:ext cx="1843790" cy="3272727"/>
          </a:xfrm>
          <a:prstGeom prst="rect">
            <a:avLst/>
          </a:prstGeom>
          <a:noFill/>
        </p:spPr>
      </p:pic>
      <p:pic>
        <p:nvPicPr>
          <p:cNvPr id="1027" name="Picture 3" descr="C:\Users\Jeong\Desktop\i08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13277" y="1868613"/>
            <a:ext cx="1843790" cy="3272727"/>
          </a:xfrm>
          <a:prstGeom prst="rect">
            <a:avLst/>
          </a:prstGeom>
          <a:noFill/>
        </p:spPr>
      </p:pic>
      <p:pic>
        <p:nvPicPr>
          <p:cNvPr id="1028" name="Picture 4" descr="C:\Users\Jeong\Desktop\i09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33143" y="5961112"/>
            <a:ext cx="1843790" cy="3272727"/>
          </a:xfrm>
          <a:prstGeom prst="rect">
            <a:avLst/>
          </a:prstGeom>
          <a:noFill/>
        </p:spPr>
      </p:pic>
      <p:sp>
        <p:nvSpPr>
          <p:cNvPr id="23" name="모서리가 둥근 직사각형 22"/>
          <p:cNvSpPr/>
          <p:nvPr/>
        </p:nvSpPr>
        <p:spPr>
          <a:xfrm>
            <a:off x="3842815" y="5917112"/>
            <a:ext cx="450281" cy="432048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65821" y="1448358"/>
            <a:ext cx="148951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>
                <a:latin typeface="나눔고딕 ExtraBold" pitchFamily="50" charset="-127"/>
                <a:ea typeface="나눔고딕 ExtraBold" pitchFamily="50" charset="-127"/>
              </a:rPr>
              <a:t>1. </a:t>
            </a:r>
            <a:r>
              <a:rPr lang="ko-KR" altLang="en-US" sz="1600" dirty="0" smtClean="0">
                <a:latin typeface="나눔고딕 ExtraBold" pitchFamily="50" charset="-127"/>
                <a:ea typeface="나눔고딕 ExtraBold" pitchFamily="50" charset="-127"/>
              </a:rPr>
              <a:t>설정 </a:t>
            </a:r>
            <a:r>
              <a:rPr lang="en-US" altLang="ko-KR" sz="1600" dirty="0" smtClean="0">
                <a:latin typeface="나눔고딕 ExtraBold" pitchFamily="50" charset="-127"/>
                <a:ea typeface="나눔고딕 ExtraBold" pitchFamily="50" charset="-127"/>
              </a:rPr>
              <a:t>&gt; </a:t>
            </a:r>
            <a:r>
              <a:rPr lang="ko-KR" altLang="en-US" sz="1600" dirty="0" smtClean="0">
                <a:latin typeface="나눔고딕 ExtraBold" pitchFamily="50" charset="-127"/>
                <a:ea typeface="나눔고딕 ExtraBold" pitchFamily="50" charset="-127"/>
              </a:rPr>
              <a:t>일반 </a:t>
            </a:r>
            <a:endParaRPr lang="ko-KR" altLang="en-US" sz="1600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795636" y="1460991"/>
            <a:ext cx="8146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>
                <a:latin typeface="나눔고딕 ExtraBold" pitchFamily="50" charset="-127"/>
                <a:ea typeface="나눔고딕 ExtraBold" pitchFamily="50" charset="-127"/>
              </a:rPr>
              <a:t>2. </a:t>
            </a:r>
            <a:r>
              <a:rPr lang="ko-KR" altLang="en-US" sz="1600" dirty="0" smtClean="0">
                <a:latin typeface="나눔고딕 ExtraBold" pitchFamily="50" charset="-127"/>
                <a:ea typeface="나눔고딕 ExtraBold" pitchFamily="50" charset="-127"/>
              </a:rPr>
              <a:t>정보</a:t>
            </a:r>
            <a:endParaRPr lang="ko-KR" altLang="en-US" sz="16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663036" y="5622558"/>
            <a:ext cx="125707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>
                <a:latin typeface="나눔고딕 ExtraBold" pitchFamily="50" charset="-127"/>
                <a:ea typeface="나눔고딕 ExtraBold" pitchFamily="50" charset="-127"/>
              </a:rPr>
              <a:t>4. </a:t>
            </a:r>
            <a:r>
              <a:rPr lang="ko-KR" altLang="en-US" sz="1600" dirty="0" smtClean="0">
                <a:latin typeface="나눔고딕 ExtraBold" pitchFamily="50" charset="-127"/>
                <a:ea typeface="나눔고딕 ExtraBold" pitchFamily="50" charset="-127"/>
              </a:rPr>
              <a:t>이름 변경</a:t>
            </a:r>
            <a:endParaRPr lang="ko-KR" altLang="en-US" sz="16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314814" y="5611441"/>
            <a:ext cx="8146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>
                <a:latin typeface="나눔고딕 ExtraBold" pitchFamily="50" charset="-127"/>
                <a:ea typeface="나눔고딕 ExtraBold" pitchFamily="50" charset="-127"/>
              </a:rPr>
              <a:t>3. </a:t>
            </a:r>
            <a:r>
              <a:rPr lang="ko-KR" altLang="en-US" sz="1600" dirty="0" smtClean="0">
                <a:latin typeface="나눔고딕 ExtraBold" pitchFamily="50" charset="-127"/>
                <a:ea typeface="나눔고딕 ExtraBold" pitchFamily="50" charset="-127"/>
              </a:rPr>
              <a:t>이름</a:t>
            </a:r>
            <a:endParaRPr lang="ko-KR" altLang="en-US" sz="16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0" name="오른쪽 화살표 29"/>
          <p:cNvSpPr/>
          <p:nvPr/>
        </p:nvSpPr>
        <p:spPr>
          <a:xfrm>
            <a:off x="3319142" y="3368824"/>
            <a:ext cx="469898" cy="444003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95244" y="1928664"/>
            <a:ext cx="1881689" cy="3272727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4291049" y="1857224"/>
            <a:ext cx="1881689" cy="3272727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4365104" y="5949995"/>
            <a:ext cx="1881689" cy="3272727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814193" y="5949995"/>
            <a:ext cx="1881689" cy="3272727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31" name="Picture 2" descr="C:\Users\Jeong\Desktop\i10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88854" y="5972987"/>
            <a:ext cx="1842645" cy="3272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0612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2"/>
          <p:cNvSpPr txBox="1">
            <a:spLocks/>
          </p:cNvSpPr>
          <p:nvPr/>
        </p:nvSpPr>
        <p:spPr>
          <a:xfrm>
            <a:off x="593830" y="4232920"/>
            <a:ext cx="5859506" cy="2187226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7200" dirty="0" smtClean="0">
                <a:latin typeface="나눔고딕 ExtraBold" pitchFamily="50" charset="-127"/>
                <a:ea typeface="나눔고딕 ExtraBold" pitchFamily="50" charset="-127"/>
              </a:rPr>
              <a:t>감사합니다</a:t>
            </a:r>
            <a:r>
              <a:rPr lang="en-US" altLang="ko-KR" sz="7200" dirty="0" smtClean="0">
                <a:latin typeface="나눔고딕 ExtraBold" pitchFamily="50" charset="-127"/>
                <a:ea typeface="나눔고딕 ExtraBold" pitchFamily="50" charset="-127"/>
              </a:rPr>
              <a:t>.</a:t>
            </a:r>
            <a:endParaRPr lang="ko-KR" sz="7200" dirty="0"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9893026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Rix고딕 B_Rix고딕 B">
      <a:majorFont>
        <a:latin typeface="Rix고딕 B"/>
        <a:ea typeface="Rix고딕 B"/>
        <a:cs typeface=""/>
      </a:majorFont>
      <a:minorFont>
        <a:latin typeface="Rix고딕 B"/>
        <a:ea typeface="Rix고딕 B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21037</TotalTime>
  <Words>434</Words>
  <Application>Microsoft Office PowerPoint</Application>
  <PresentationFormat>A4 용지(210x297mm)</PresentationFormat>
  <Paragraphs>116</Paragraphs>
  <Slides>11</Slides>
  <Notes>9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22" baseType="lpstr">
      <vt:lpstr>굴림</vt:lpstr>
      <vt:lpstr>Arial</vt:lpstr>
      <vt:lpstr>Arial Unicode MS</vt:lpstr>
      <vt:lpstr>함초롬바탕</vt:lpstr>
      <vt:lpstr>맑은 고딕</vt:lpstr>
      <vt:lpstr>Wingdings</vt:lpstr>
      <vt:lpstr>나눔고딕 ExtraBold</vt:lpstr>
      <vt:lpstr>Rix고딕 B</vt:lpstr>
      <vt:lpstr>HY견고딕</vt:lpstr>
      <vt:lpstr>나눔고딕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hp1</dc:creator>
  <cp:lastModifiedBy>USER</cp:lastModifiedBy>
  <cp:revision>1135</cp:revision>
  <cp:lastPrinted>2015-03-18T08:29:21Z</cp:lastPrinted>
  <dcterms:created xsi:type="dcterms:W3CDTF">2011-10-17T07:23:28Z</dcterms:created>
  <dcterms:modified xsi:type="dcterms:W3CDTF">2017-03-20T05:25:18Z</dcterms:modified>
</cp:coreProperties>
</file>