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87" r:id="rId5"/>
    <p:sldId id="265" r:id="rId6"/>
    <p:sldId id="259" r:id="rId7"/>
    <p:sldId id="260" r:id="rId8"/>
    <p:sldId id="261" r:id="rId9"/>
    <p:sldId id="263" r:id="rId10"/>
    <p:sldId id="264" r:id="rId11"/>
    <p:sldId id="267" r:id="rId12"/>
    <p:sldId id="288" r:id="rId13"/>
    <p:sldId id="289" r:id="rId14"/>
    <p:sldId id="268" r:id="rId15"/>
    <p:sldId id="266" r:id="rId16"/>
    <p:sldId id="269" r:id="rId17"/>
    <p:sldId id="270" r:id="rId18"/>
    <p:sldId id="271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6" r:id="rId31"/>
    <p:sldId id="285" r:id="rId3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20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1.42035" units="1/cm"/>
          <inkml:channelProperty channel="Y" name="resolution" value="36.86007" units="1/cm"/>
          <inkml:channelProperty channel="T" name="resolution" value="1" units="1/dev"/>
        </inkml:channelProperties>
      </inkml:inkSource>
      <inkml:timestamp xml:id="ts0" timeString="2020-03-12T23:09:07.63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2208">
    <iact:property name="dataType"/>
    <iact:actionData xml:id="d0">
      <inkml:trace xmlns:inkml="http://www.w3.org/2003/InkML" xml:id="stk0" contextRef="#ctx0" brushRef="#br0">13547 8704 0,'-27'0'23,"-26"0"-17,-53 0 1,-79 0 2,-26 0 6,-107 0-14,-52 0 13,-186-52-13,-264-81 11,-239-105-8,266 26 36,-1245-581-39,1774 555 13,52 52 0,212 160 1,0-80-6,0 80-1,0-1-5,53-52 34,106-53-26,79 26-10,53-27 16,-26 80-16,52-26 14,54-27-14,25 27 6,54 52 3,79-26 3,-26-52-12,-159 105 12,-53 0-11,79 79 27,-211 397-2,-132-264-18,-1 0-3,1 79 8,-1-27-12,-26 662 22,0-688-7,-79 80-8,52-239 7</inkml:trace>
    </iact:actionData>
  </iact:action>
  <iact:action type="remove" startTime="15341">
    <iact:property name="style" value="instant"/>
    <iact:actionData xml:id="d1" ref="#d0"/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1D617-AAB6-4A38-B856-275273EB3C38}" type="datetimeFigureOut">
              <a:rPr lang="ko-KR" altLang="en-US" smtClean="0"/>
              <a:t>38/25/21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FC013-400E-4F28-8F08-4C9FE06450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8728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1D617-AAB6-4A38-B856-275273EB3C38}" type="datetimeFigureOut">
              <a:rPr lang="ko-KR" altLang="en-US" smtClean="0"/>
              <a:t>38/25/21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FC013-400E-4F28-8F08-4C9FE06450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662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1D617-AAB6-4A38-B856-275273EB3C38}" type="datetimeFigureOut">
              <a:rPr lang="ko-KR" altLang="en-US" smtClean="0"/>
              <a:t>38/25/21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FC013-400E-4F28-8F08-4C9FE06450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3510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1D617-AAB6-4A38-B856-275273EB3C38}" type="datetimeFigureOut">
              <a:rPr lang="ko-KR" altLang="en-US" smtClean="0"/>
              <a:t>38/25/21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FC013-400E-4F28-8F08-4C9FE06450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0846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1D617-AAB6-4A38-B856-275273EB3C38}" type="datetimeFigureOut">
              <a:rPr lang="ko-KR" altLang="en-US" smtClean="0"/>
              <a:t>38/25/21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FC013-400E-4F28-8F08-4C9FE06450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2606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1D617-AAB6-4A38-B856-275273EB3C38}" type="datetimeFigureOut">
              <a:rPr lang="ko-KR" altLang="en-US" smtClean="0"/>
              <a:t>38/25/21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FC013-400E-4F28-8F08-4C9FE06450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5416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1D617-AAB6-4A38-B856-275273EB3C38}" type="datetimeFigureOut">
              <a:rPr lang="ko-KR" altLang="en-US" smtClean="0"/>
              <a:t>38/25/21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FC013-400E-4F28-8F08-4C9FE06450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9891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1D617-AAB6-4A38-B856-275273EB3C38}" type="datetimeFigureOut">
              <a:rPr lang="ko-KR" altLang="en-US" smtClean="0"/>
              <a:t>38/25/21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FC013-400E-4F28-8F08-4C9FE06450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8746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1D617-AAB6-4A38-B856-275273EB3C38}" type="datetimeFigureOut">
              <a:rPr lang="ko-KR" altLang="en-US" smtClean="0"/>
              <a:t>38/25/21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FC013-400E-4F28-8F08-4C9FE06450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9883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1D617-AAB6-4A38-B856-275273EB3C38}" type="datetimeFigureOut">
              <a:rPr lang="ko-KR" altLang="en-US" smtClean="0"/>
              <a:t>38/25/21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FC013-400E-4F28-8F08-4C9FE06450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2792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1D617-AAB6-4A38-B856-275273EB3C38}" type="datetimeFigureOut">
              <a:rPr lang="ko-KR" altLang="en-US" smtClean="0"/>
              <a:t>38/25/21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FC013-400E-4F28-8F08-4C9FE06450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5119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C1D617-AAB6-4A38-B856-275273EB3C38}" type="datetimeFigureOut">
              <a:rPr lang="ko-KR" altLang="en-US" smtClean="0"/>
              <a:t>38/25/21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FC013-400E-4F28-8F08-4C9FE06450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0035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11/relationships/inkAction" Target="../ink/inkAction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gu.ac.kr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274618" y="4424998"/>
            <a:ext cx="9144000" cy="1655762"/>
          </a:xfrm>
        </p:spPr>
        <p:txBody>
          <a:bodyPr/>
          <a:lstStyle/>
          <a:p>
            <a:r>
              <a:rPr lang="en-US" altLang="ko-KR" dirty="0" smtClean="0"/>
              <a:t>2021.02.</a:t>
            </a:r>
          </a:p>
          <a:p>
            <a:endParaRPr lang="en-US" altLang="ko-KR" dirty="0" smtClean="0"/>
          </a:p>
          <a:p>
            <a:r>
              <a:rPr lang="ko-KR" altLang="en-US" dirty="0" err="1" smtClean="0"/>
              <a:t>교무지원팀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1845425"/>
            <a:ext cx="12192000" cy="2136372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b="1" dirty="0" smtClean="0"/>
              <a:t>2021</a:t>
            </a:r>
            <a:r>
              <a:rPr lang="ko-KR" altLang="en-US" sz="3600" b="1" dirty="0" smtClean="0"/>
              <a:t>학년도 금강대학교 신</a:t>
            </a:r>
            <a:r>
              <a:rPr lang="en-US" altLang="ko-KR" sz="3600" b="1" dirty="0" smtClean="0"/>
              <a:t>(</a:t>
            </a:r>
            <a:r>
              <a:rPr lang="ko-KR" altLang="en-US" sz="3600" b="1" dirty="0" smtClean="0"/>
              <a:t>편</a:t>
            </a:r>
            <a:r>
              <a:rPr lang="en-US" altLang="ko-KR" sz="3600" b="1" dirty="0" smtClean="0"/>
              <a:t>)</a:t>
            </a:r>
            <a:r>
              <a:rPr lang="ko-KR" altLang="en-US" sz="3600" b="1" dirty="0" err="1" smtClean="0"/>
              <a:t>입생</a:t>
            </a:r>
            <a:r>
              <a:rPr lang="ko-KR" altLang="en-US" sz="3600" b="1" dirty="0" smtClean="0"/>
              <a:t> 학사안내자료</a:t>
            </a:r>
            <a:endParaRPr lang="ko-KR" altLang="en-US" sz="3600" b="1" dirty="0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9" name="잉크 8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614939" y="2614679"/>
              <a:ext cx="2" cy="2"/>
            </p14:xfrm>
          </p:contentPart>
        </mc:Choice>
        <mc:Fallback xmlns="">
          <p:pic>
            <p:nvPicPr>
              <p:cNvPr id="9" name="잉크 8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614939" y="2614679"/>
                <a:ext cx="2" cy="2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7535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4"/>
    </mc:Choice>
    <mc:Fallback xmlns="">
      <p:transition spd="slow" advTm="1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1726095"/>
            <a:ext cx="12192000" cy="2703845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b="1" dirty="0" smtClean="0"/>
              <a:t>학사제도 안내</a:t>
            </a:r>
            <a:endParaRPr lang="ko-KR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215078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8"/>
    </mc:Choice>
    <mc:Fallback xmlns="">
      <p:transition spd="slow" advTm="108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51410" y="4231799"/>
            <a:ext cx="9922626" cy="1655762"/>
          </a:xfrm>
        </p:spPr>
        <p:txBody>
          <a:bodyPr>
            <a:normAutofit fontScale="92500" lnSpcReduction="10000"/>
          </a:bodyPr>
          <a:lstStyle/>
          <a:p>
            <a:endParaRPr lang="en-US" altLang="ko-KR" dirty="0" smtClean="0"/>
          </a:p>
          <a:p>
            <a:endParaRPr lang="en-US" altLang="ko-KR" dirty="0"/>
          </a:p>
          <a:p>
            <a:pPr algn="l"/>
            <a:r>
              <a:rPr lang="en-US" altLang="ko-KR" sz="1200" dirty="0" smtClean="0"/>
              <a:t>*</a:t>
            </a:r>
            <a:r>
              <a:rPr lang="ko-KR" altLang="en-US" sz="1200" dirty="0" err="1" smtClean="0"/>
              <a:t>학사일정은</a:t>
            </a:r>
            <a:r>
              <a:rPr lang="ko-KR" altLang="en-US" sz="1200" dirty="0" smtClean="0"/>
              <a:t> 사정에 따라 변경될 수 있음</a:t>
            </a:r>
            <a:endParaRPr lang="en-US" altLang="ko-KR" sz="1200" dirty="0" smtClean="0"/>
          </a:p>
          <a:p>
            <a:pPr algn="l"/>
            <a:endParaRPr lang="en-US" altLang="ko-KR" sz="1200" dirty="0"/>
          </a:p>
          <a:p>
            <a:pPr algn="l"/>
            <a:r>
              <a:rPr lang="en-US" altLang="ko-KR" sz="1600" dirty="0"/>
              <a:t>*</a:t>
            </a:r>
            <a:r>
              <a:rPr lang="ko-KR" altLang="en-US" sz="1600" dirty="0" err="1"/>
              <a:t>학사일정은</a:t>
            </a:r>
            <a:r>
              <a:rPr lang="ko-KR" altLang="en-US" sz="1600" dirty="0"/>
              <a:t> 사정에 따라 변경될 수 있음</a:t>
            </a:r>
            <a:endParaRPr lang="en-US" altLang="ko-KR" sz="16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주요 학사일정</a:t>
            </a:r>
            <a:endParaRPr lang="ko-KR" altLang="en-US" sz="3600" b="1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031218"/>
              </p:ext>
            </p:extLst>
          </p:nvPr>
        </p:nvGraphicFramePr>
        <p:xfrm>
          <a:off x="551410" y="1844199"/>
          <a:ext cx="11285913" cy="386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434">
                  <a:extLst>
                    <a:ext uri="{9D8B030D-6E8A-4147-A177-3AD203B41FA5}">
                      <a16:colId xmlns:a16="http://schemas.microsoft.com/office/drawing/2014/main" val="547733048"/>
                    </a:ext>
                  </a:extLst>
                </a:gridCol>
                <a:gridCol w="2443941">
                  <a:extLst>
                    <a:ext uri="{9D8B030D-6E8A-4147-A177-3AD203B41FA5}">
                      <a16:colId xmlns:a16="http://schemas.microsoft.com/office/drawing/2014/main" val="3774837179"/>
                    </a:ext>
                  </a:extLst>
                </a:gridCol>
                <a:gridCol w="4696691">
                  <a:extLst>
                    <a:ext uri="{9D8B030D-6E8A-4147-A177-3AD203B41FA5}">
                      <a16:colId xmlns:a16="http://schemas.microsoft.com/office/drawing/2014/main" val="790991995"/>
                    </a:ext>
                  </a:extLst>
                </a:gridCol>
                <a:gridCol w="3557847">
                  <a:extLst>
                    <a:ext uri="{9D8B030D-6E8A-4147-A177-3AD203B41FA5}">
                      <a16:colId xmlns:a16="http://schemas.microsoft.com/office/drawing/2014/main" val="42288289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lt1"/>
                          </a:solidFill>
                        </a:rPr>
                        <a:t>월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일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내용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비고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5040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목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)~26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금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 18:00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2021</a:t>
                      </a:r>
                      <a:r>
                        <a:rPr lang="ko-KR" altLang="en-US" dirty="0" smtClean="0"/>
                        <a:t>학년도 </a:t>
                      </a:r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학기 신입생 </a:t>
                      </a:r>
                      <a:r>
                        <a:rPr lang="ko-KR" altLang="en-US" dirty="0" smtClean="0"/>
                        <a:t>수강신청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편입생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: 2.26.(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금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) 9:00~18:00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종합정보시스템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78531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화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2021</a:t>
                      </a:r>
                      <a:r>
                        <a:rPr lang="ko-KR" altLang="en-US" dirty="0" smtClean="0"/>
                        <a:t>학년도 </a:t>
                      </a:r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학기 개강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03820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화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)~8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월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 18:00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수강신청 확인 및 정정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종합정보시스템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0714274"/>
                  </a:ext>
                </a:extLst>
              </a:tr>
              <a:tr h="1917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수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)~12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금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 18:00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</a:rPr>
                        <a:t>폐강교과목</a:t>
                      </a:r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 확인 및 수강신청 변경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‘</a:t>
                      </a:r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</a:rPr>
                        <a:t>폐강과목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 수강변경신청서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‘ 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제출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2754387"/>
                  </a:ext>
                </a:extLst>
              </a:tr>
              <a:tr h="1917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월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)~22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월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 18:00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수강과목 철회 신청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</a:rPr>
                        <a:t>철회과목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 담당교수의 서명을 받아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＇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수강과목철회 신청서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‘ </a:t>
                      </a:r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제출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065501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화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)~26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월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중간고사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4903239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화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)~21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월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기말고사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2519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일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월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종강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23371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769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7"/>
    </mc:Choice>
    <mc:Fallback xmlns="">
      <p:transition spd="slow" advTm="197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51410" y="4231799"/>
            <a:ext cx="9922626" cy="1655762"/>
          </a:xfrm>
        </p:spPr>
        <p:txBody>
          <a:bodyPr>
            <a:normAutofit/>
          </a:bodyPr>
          <a:lstStyle/>
          <a:p>
            <a:endParaRPr lang="en-US" altLang="ko-KR" dirty="0" smtClean="0"/>
          </a:p>
          <a:p>
            <a:endParaRPr lang="en-US" altLang="ko-KR" dirty="0"/>
          </a:p>
          <a:p>
            <a:pPr algn="l"/>
            <a:endParaRPr lang="en-US" altLang="ko-KR" sz="12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주요 학사일정</a:t>
            </a:r>
            <a:endParaRPr lang="ko-KR" altLang="en-US" sz="3600" b="1" dirty="0"/>
          </a:p>
        </p:txBody>
      </p:sp>
      <p:sp>
        <p:nvSpPr>
          <p:cNvPr id="7" name="직사각형 6"/>
          <p:cNvSpPr/>
          <p:nvPr/>
        </p:nvSpPr>
        <p:spPr>
          <a:xfrm>
            <a:off x="1244137" y="1653463"/>
            <a:ext cx="10127673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4800" dirty="0" smtClean="0"/>
              <a:t>2021</a:t>
            </a:r>
            <a:r>
              <a:rPr lang="ko-KR" altLang="en-US" sz="4800" dirty="0"/>
              <a:t>학년도 </a:t>
            </a:r>
            <a:r>
              <a:rPr lang="en-US" altLang="ko-KR" sz="4800" dirty="0"/>
              <a:t>1</a:t>
            </a:r>
            <a:r>
              <a:rPr lang="ko-KR" altLang="en-US" sz="4800" dirty="0"/>
              <a:t>학기 </a:t>
            </a:r>
            <a:r>
              <a:rPr lang="ko-KR" altLang="en-US" sz="4800" dirty="0" smtClean="0"/>
              <a:t>수업</a:t>
            </a:r>
            <a:endParaRPr lang="en-US" altLang="ko-KR" sz="4800" dirty="0" smtClean="0"/>
          </a:p>
          <a:p>
            <a:pPr>
              <a:lnSpc>
                <a:spcPct val="150000"/>
              </a:lnSpc>
            </a:pPr>
            <a:r>
              <a:rPr lang="en-US" altLang="ko-KR" sz="4800" dirty="0" smtClean="0"/>
              <a:t>: </a:t>
            </a:r>
            <a:r>
              <a:rPr lang="ko-KR" altLang="en-US" sz="6600" b="1" dirty="0" err="1" smtClean="0">
                <a:solidFill>
                  <a:srgbClr val="FF0000"/>
                </a:solidFill>
              </a:rPr>
              <a:t>원격수업</a:t>
            </a:r>
            <a:r>
              <a:rPr lang="en-US" altLang="ko-KR" sz="6600" b="1" dirty="0">
                <a:solidFill>
                  <a:srgbClr val="FF0000"/>
                </a:solidFill>
              </a:rPr>
              <a:t>(</a:t>
            </a:r>
            <a:r>
              <a:rPr lang="ko-KR" altLang="en-US" sz="6600" b="1" dirty="0" smtClean="0">
                <a:solidFill>
                  <a:srgbClr val="FF0000"/>
                </a:solidFill>
              </a:rPr>
              <a:t>온라인</a:t>
            </a:r>
            <a:r>
              <a:rPr lang="en-US" altLang="ko-KR" sz="66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4800" dirty="0"/>
              <a:t>으로 </a:t>
            </a:r>
            <a:r>
              <a:rPr lang="ko-KR" altLang="en-US" sz="4800" dirty="0" smtClean="0"/>
              <a:t>운영</a:t>
            </a:r>
            <a:endParaRPr lang="en-US" altLang="ko-KR" sz="4800" dirty="0" smtClean="0"/>
          </a:p>
          <a:p>
            <a:pPr>
              <a:lnSpc>
                <a:spcPct val="150000"/>
              </a:lnSpc>
            </a:pPr>
            <a:r>
              <a:rPr lang="en-US" altLang="ko-KR" sz="4000" dirty="0" smtClean="0"/>
              <a:t>(</a:t>
            </a:r>
            <a:r>
              <a:rPr lang="ko-KR" altLang="en-US" sz="4000" dirty="0"/>
              <a:t>온라인 수강 방법 </a:t>
            </a:r>
            <a:r>
              <a:rPr lang="ko-KR" altLang="en-US" sz="4000" dirty="0" err="1"/>
              <a:t>학사공지</a:t>
            </a:r>
            <a:r>
              <a:rPr lang="ko-KR" altLang="en-US" sz="4000" dirty="0"/>
              <a:t> 참조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39901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7"/>
    </mc:Choice>
    <mc:Fallback xmlns="">
      <p:transition spd="slow" advTm="1977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주요 학사제도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346662"/>
            <a:ext cx="10515600" cy="44556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537855" y="1471353"/>
            <a:ext cx="906087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ko-KR" altLang="en-US" dirty="0" err="1" smtClean="0"/>
              <a:t>전공결정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전공변경</a:t>
            </a:r>
            <a:r>
              <a:rPr lang="en-US" altLang="ko-KR" dirty="0" smtClean="0"/>
              <a:t>(</a:t>
            </a:r>
            <a:r>
              <a:rPr lang="ko-KR" altLang="en-US" dirty="0" smtClean="0"/>
              <a:t>전과</a:t>
            </a:r>
            <a:r>
              <a:rPr lang="en-US" altLang="ko-KR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u"/>
            </a:pP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 err="1" smtClean="0"/>
              <a:t>전공결정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시기 </a:t>
            </a:r>
            <a:r>
              <a:rPr lang="en-US" altLang="ko-KR" dirty="0" smtClean="0"/>
              <a:t>: 2</a:t>
            </a:r>
            <a:r>
              <a:rPr lang="ko-KR" altLang="en-US" dirty="0" smtClean="0"/>
              <a:t>학기 종료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개월 전 신청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대상 </a:t>
            </a:r>
            <a:r>
              <a:rPr lang="en-US" altLang="ko-KR" dirty="0" smtClean="0"/>
              <a:t>: 2</a:t>
            </a:r>
            <a:r>
              <a:rPr lang="ko-KR" altLang="en-US" dirty="0" smtClean="0"/>
              <a:t>학기 이수 예정자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방법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지정된 기간에 교무지원팀에 신청서 제출</a:t>
            </a:r>
            <a:endParaRPr lang="en-US" altLang="ko-KR" dirty="0"/>
          </a:p>
          <a:p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 err="1" smtClean="0"/>
              <a:t>전공변경</a:t>
            </a:r>
            <a:r>
              <a:rPr lang="en-US" altLang="ko-KR" dirty="0" smtClean="0"/>
              <a:t>(</a:t>
            </a:r>
            <a:r>
              <a:rPr lang="ko-KR" altLang="en-US" dirty="0" smtClean="0"/>
              <a:t>전과</a:t>
            </a:r>
            <a:r>
              <a:rPr lang="en-US" altLang="ko-KR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시기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추후 홈페이지 공지 예정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대상 </a:t>
            </a:r>
            <a:r>
              <a:rPr lang="en-US" altLang="ko-KR" dirty="0" smtClean="0"/>
              <a:t>: 2</a:t>
            </a:r>
            <a:r>
              <a:rPr lang="ko-KR" altLang="en-US" dirty="0" smtClean="0"/>
              <a:t>학기 이상 이수자 </a:t>
            </a:r>
            <a:r>
              <a:rPr lang="en-US" altLang="ko-KR" dirty="0" smtClean="0"/>
              <a:t>~</a:t>
            </a:r>
            <a:r>
              <a:rPr lang="ko-KR" altLang="en-US" dirty="0" smtClean="0"/>
              <a:t> </a:t>
            </a:r>
            <a:r>
              <a:rPr lang="en-US" altLang="ko-KR" dirty="0" smtClean="0"/>
              <a:t>5</a:t>
            </a:r>
            <a:r>
              <a:rPr lang="ko-KR" altLang="en-US" dirty="0" smtClean="0"/>
              <a:t>학기까지 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신청자격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학년 </a:t>
            </a:r>
            <a:r>
              <a:rPr lang="ko-KR" altLang="en-US" dirty="0" err="1" smtClean="0"/>
              <a:t>수료학점</a:t>
            </a:r>
            <a:r>
              <a:rPr lang="ko-KR" altLang="en-US" dirty="0" smtClean="0"/>
              <a:t> 취득</a:t>
            </a:r>
            <a:r>
              <a:rPr lang="en-US" altLang="ko-KR" dirty="0" smtClean="0"/>
              <a:t> / </a:t>
            </a:r>
            <a:r>
              <a:rPr lang="ko-KR" altLang="en-US" dirty="0" smtClean="0"/>
              <a:t>총 </a:t>
            </a:r>
            <a:r>
              <a:rPr lang="ko-KR" altLang="en-US" dirty="0" err="1" smtClean="0"/>
              <a:t>평점평균</a:t>
            </a:r>
            <a:r>
              <a:rPr lang="ko-KR" altLang="en-US" dirty="0" smtClean="0"/>
              <a:t> </a:t>
            </a:r>
            <a:r>
              <a:rPr lang="en-US" altLang="ko-KR" dirty="0" smtClean="0"/>
              <a:t>3.00</a:t>
            </a:r>
            <a:r>
              <a:rPr lang="ko-KR" altLang="en-US" dirty="0" smtClean="0"/>
              <a:t>이상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방법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지정된 기간에 전과신청서와 성적증명서를 교무지원팀에 제출</a:t>
            </a:r>
            <a:r>
              <a:rPr lang="en-US" altLang="ko-KR" dirty="0" smtClean="0"/>
              <a:t> 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623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68"/>
    </mc:Choice>
    <mc:Fallback xmlns="">
      <p:transition spd="slow" advTm="786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주요 학사제도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346662"/>
            <a:ext cx="10515600" cy="44556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537855" y="1471353"/>
            <a:ext cx="90608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ko-KR" altLang="en-US" dirty="0" smtClean="0"/>
              <a:t>복수전공</a:t>
            </a:r>
            <a:endParaRPr lang="en-US" altLang="ko-KR" dirty="0" smtClean="0"/>
          </a:p>
          <a:p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dirty="0" smtClean="0"/>
              <a:t>복수전공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복수전공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학생이 소속한 전공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주전공</a:t>
            </a:r>
            <a:r>
              <a:rPr lang="en-US" altLang="ko-KR" dirty="0" smtClean="0"/>
              <a:t>) </a:t>
            </a:r>
            <a:r>
              <a:rPr lang="ko-KR" altLang="en-US" dirty="0" smtClean="0"/>
              <a:t>이외의 전공과정을 이수하는 전공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대상 </a:t>
            </a:r>
            <a:r>
              <a:rPr lang="en-US" altLang="ko-KR" dirty="0" smtClean="0"/>
              <a:t>: </a:t>
            </a:r>
            <a:r>
              <a:rPr lang="en-US" altLang="ko-KR" dirty="0"/>
              <a:t>3</a:t>
            </a:r>
            <a:r>
              <a:rPr lang="ko-KR" altLang="en-US" dirty="0" smtClean="0"/>
              <a:t>학기 이상 이수자 </a:t>
            </a:r>
            <a:r>
              <a:rPr lang="en-US" altLang="ko-KR" dirty="0" smtClean="0"/>
              <a:t>~</a:t>
            </a:r>
            <a:r>
              <a:rPr lang="ko-KR" altLang="en-US" dirty="0" smtClean="0"/>
              <a:t> </a:t>
            </a:r>
            <a:r>
              <a:rPr lang="en-US" altLang="ko-KR" dirty="0" smtClean="0"/>
              <a:t>5</a:t>
            </a:r>
            <a:r>
              <a:rPr lang="ko-KR" altLang="en-US" dirty="0" smtClean="0"/>
              <a:t>학기까지 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기간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추후 홈페이지 공지 예정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방법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매 학기 초 지정된 기간에 교무지원팀에 신청서 제출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6160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10"/>
    </mc:Choice>
    <mc:Fallback xmlns="">
      <p:transition spd="slow" advTm="391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주요 학사제도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346662"/>
            <a:ext cx="10515600" cy="44556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424246" y="1443212"/>
            <a:ext cx="9382299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ko-KR" altLang="en-US" dirty="0" smtClean="0"/>
              <a:t>휴학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/>
              <a:t>신청기간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수업일수 </a:t>
            </a:r>
            <a:r>
              <a:rPr lang="en-US" altLang="ko-KR" dirty="0" smtClean="0"/>
              <a:t>¾ </a:t>
            </a:r>
            <a:r>
              <a:rPr lang="ko-KR" altLang="en-US" dirty="0" smtClean="0"/>
              <a:t>이내 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/>
              <a:t>신청방법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교무지원팀에 </a:t>
            </a:r>
            <a:r>
              <a:rPr lang="ko-KR" altLang="en-US" dirty="0" err="1" smtClean="0"/>
              <a:t>휴학원</a:t>
            </a:r>
            <a:r>
              <a:rPr lang="ko-KR" altLang="en-US" dirty="0" smtClean="0"/>
              <a:t> 제출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/>
              <a:t>휴학기간 </a:t>
            </a:r>
            <a:r>
              <a:rPr lang="en-US" altLang="ko-KR" dirty="0" smtClean="0"/>
              <a:t>: 1</a:t>
            </a:r>
            <a:r>
              <a:rPr lang="ko-KR" altLang="en-US" dirty="0" smtClean="0"/>
              <a:t>회에 </a:t>
            </a:r>
            <a:r>
              <a:rPr lang="en-US" altLang="ko-KR" dirty="0" smtClean="0"/>
              <a:t>2</a:t>
            </a:r>
            <a:r>
              <a:rPr lang="ko-KR" altLang="en-US" dirty="0" smtClean="0"/>
              <a:t>학기 이내 원칙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err="1" smtClean="0"/>
              <a:t>휴학연장</a:t>
            </a:r>
            <a:r>
              <a:rPr lang="ko-KR" altLang="en-US" dirty="0" smtClean="0"/>
              <a:t> </a:t>
            </a:r>
            <a:r>
              <a:rPr lang="en-US" altLang="ko-KR" dirty="0" smtClean="0"/>
              <a:t>: 2</a:t>
            </a:r>
            <a:r>
              <a:rPr lang="ko-KR" altLang="en-US" dirty="0" smtClean="0"/>
              <a:t>학기를 초과하여 휴학하고자 하는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교무지원팀에 </a:t>
            </a:r>
            <a:r>
              <a:rPr lang="ko-KR" altLang="en-US" dirty="0" err="1" smtClean="0"/>
              <a:t>휴학원</a:t>
            </a:r>
            <a:r>
              <a:rPr lang="ko-KR" altLang="en-US" dirty="0" smtClean="0"/>
              <a:t> 제출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/>
              <a:t>휴학기간 </a:t>
            </a:r>
            <a:r>
              <a:rPr lang="en-US" altLang="ko-KR" dirty="0" smtClean="0"/>
              <a:t>: 6</a:t>
            </a:r>
            <a:r>
              <a:rPr lang="ko-KR" altLang="en-US" dirty="0" smtClean="0"/>
              <a:t>학기 </a:t>
            </a:r>
            <a:r>
              <a:rPr lang="en-US" altLang="ko-KR" dirty="0" smtClean="0"/>
              <a:t>/ </a:t>
            </a:r>
            <a:r>
              <a:rPr lang="ko-KR" altLang="en-US" dirty="0" smtClean="0"/>
              <a:t>편입생</a:t>
            </a:r>
            <a:r>
              <a:rPr lang="en-US" altLang="ko-KR" dirty="0" smtClean="0"/>
              <a:t>(3</a:t>
            </a:r>
            <a:r>
              <a:rPr lang="ko-KR" altLang="en-US" dirty="0" smtClean="0"/>
              <a:t>학기</a:t>
            </a:r>
            <a:r>
              <a:rPr lang="en-US" altLang="ko-KR" dirty="0" smtClean="0"/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/>
              <a:t>기타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신입생 및 편입생은 첫 학기에 휴학 불가능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*</a:t>
            </a:r>
            <a:r>
              <a:rPr lang="ko-KR" altLang="en-US" dirty="0" err="1" smtClean="0"/>
              <a:t>입대휴학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질병휴학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임신출산육아휴학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장기인턴십휴학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창업휴학은</a:t>
            </a:r>
            <a:r>
              <a:rPr lang="ko-KR" altLang="en-US" dirty="0" smtClean="0"/>
              <a:t> 추후 교무지원팀으로 문의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9678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1"/>
    </mc:Choice>
    <mc:Fallback xmlns="">
      <p:transition spd="slow" advTm="52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주요 학사제도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346662"/>
            <a:ext cx="10515600" cy="44556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537855" y="1471353"/>
            <a:ext cx="90608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dirty="0" smtClean="0"/>
              <a:t>복학</a:t>
            </a:r>
            <a:endParaRPr lang="en-US" altLang="ko-KR" dirty="0" smtClean="0"/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dirty="0" err="1" smtClean="0"/>
              <a:t>일반복학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휴학기간이</a:t>
            </a:r>
            <a:r>
              <a:rPr lang="ko-KR" altLang="en-US" dirty="0" smtClean="0"/>
              <a:t> 만료되어 복학하고자 하는 학생은 매 학기 지정된 기간에 </a:t>
            </a:r>
            <a:r>
              <a:rPr lang="ko-KR" altLang="en-US" dirty="0" err="1" smtClean="0"/>
              <a:t>복학원과</a:t>
            </a:r>
            <a:r>
              <a:rPr lang="ko-KR" altLang="en-US" dirty="0" smtClean="0"/>
              <a:t> 증빙서류를 교무지원팀에 제출</a:t>
            </a:r>
            <a:endParaRPr lang="en-US" altLang="ko-KR" dirty="0" smtClean="0"/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dirty="0" err="1" smtClean="0"/>
              <a:t>입대복학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전역일 기준 학기말까지 복학함을 원칙</a:t>
            </a:r>
            <a:endParaRPr lang="en-US" altLang="ko-KR" dirty="0" smtClean="0"/>
          </a:p>
          <a:p>
            <a:pPr>
              <a:lnSpc>
                <a:spcPct val="200000"/>
              </a:lnSpc>
            </a:pPr>
            <a:r>
              <a:rPr lang="en-US" altLang="ko-KR" dirty="0" smtClean="0"/>
              <a:t>*</a:t>
            </a:r>
            <a:r>
              <a:rPr lang="ko-KR" altLang="en-US" dirty="0" smtClean="0"/>
              <a:t>자세한 내용은 교무지원팀으로 문의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7786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1"/>
    </mc:Choice>
    <mc:Fallback xmlns="">
      <p:transition spd="slow" advTm="58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주요 학사제도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346662"/>
            <a:ext cx="10515600" cy="44556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458884" y="1423662"/>
            <a:ext cx="906087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ko-KR" altLang="en-US" dirty="0" smtClean="0"/>
              <a:t>졸업요건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938536"/>
              </p:ext>
            </p:extLst>
          </p:nvPr>
        </p:nvGraphicFramePr>
        <p:xfrm>
          <a:off x="1190564" y="1954576"/>
          <a:ext cx="9883830" cy="2459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1196">
                  <a:extLst>
                    <a:ext uri="{9D8B030D-6E8A-4147-A177-3AD203B41FA5}">
                      <a16:colId xmlns:a16="http://schemas.microsoft.com/office/drawing/2014/main" val="999962326"/>
                    </a:ext>
                  </a:extLst>
                </a:gridCol>
                <a:gridCol w="1163782">
                  <a:extLst>
                    <a:ext uri="{9D8B030D-6E8A-4147-A177-3AD203B41FA5}">
                      <a16:colId xmlns:a16="http://schemas.microsoft.com/office/drawing/2014/main" val="3723843116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468870424"/>
                    </a:ext>
                  </a:extLst>
                </a:gridCol>
                <a:gridCol w="1288473">
                  <a:extLst>
                    <a:ext uri="{9D8B030D-6E8A-4147-A177-3AD203B41FA5}">
                      <a16:colId xmlns:a16="http://schemas.microsoft.com/office/drawing/2014/main" val="2807052299"/>
                    </a:ext>
                  </a:extLst>
                </a:gridCol>
                <a:gridCol w="1571105">
                  <a:extLst>
                    <a:ext uri="{9D8B030D-6E8A-4147-A177-3AD203B41FA5}">
                      <a16:colId xmlns:a16="http://schemas.microsoft.com/office/drawing/2014/main" val="773328099"/>
                    </a:ext>
                  </a:extLst>
                </a:gridCol>
                <a:gridCol w="1878676">
                  <a:extLst>
                    <a:ext uri="{9D8B030D-6E8A-4147-A177-3AD203B41FA5}">
                      <a16:colId xmlns:a16="http://schemas.microsoft.com/office/drawing/2014/main" val="1501440165"/>
                    </a:ext>
                  </a:extLst>
                </a:gridCol>
                <a:gridCol w="1331878">
                  <a:extLst>
                    <a:ext uri="{9D8B030D-6E8A-4147-A177-3AD203B41FA5}">
                      <a16:colId xmlns:a16="http://schemas.microsoft.com/office/drawing/2014/main" val="2147282191"/>
                    </a:ext>
                  </a:extLst>
                </a:gridCol>
              </a:tblGrid>
              <a:tr h="797557"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구분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총 </a:t>
                      </a:r>
                      <a:r>
                        <a:rPr lang="ko-KR" altLang="en-US" sz="1800" dirty="0" err="1" smtClean="0"/>
                        <a:t>취득학점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err="1" smtClean="0"/>
                        <a:t>단일전공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복수전공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교양</a:t>
                      </a:r>
                      <a:endParaRPr lang="ko-KR" altLang="en-US" sz="18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기타</a:t>
                      </a:r>
                      <a:endParaRPr lang="ko-KR" altLang="en-US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5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6961458"/>
                  </a:ext>
                </a:extLst>
              </a:tr>
              <a:tr h="1545547"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en-US" altLang="ko-KR" sz="1800" dirty="0" smtClean="0"/>
                        <a:t>2021</a:t>
                      </a:r>
                      <a:r>
                        <a:rPr lang="ko-KR" altLang="en-US" sz="1800" dirty="0" smtClean="0"/>
                        <a:t>학년도 </a:t>
                      </a:r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신입생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en-US" altLang="ko-KR" sz="1800" dirty="0" smtClean="0"/>
                        <a:t>130</a:t>
                      </a:r>
                      <a:r>
                        <a:rPr lang="ko-KR" altLang="en-US" sz="1800" dirty="0" smtClean="0"/>
                        <a:t>학점</a:t>
                      </a:r>
                      <a:endParaRPr lang="en-US" altLang="ko-KR" sz="1800" dirty="0" smtClean="0"/>
                    </a:p>
                    <a:p>
                      <a:pPr algn="ctr" latinLnBrk="1"/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en-US" altLang="ko-KR" sz="1800" dirty="0" smtClean="0"/>
                        <a:t>60</a:t>
                      </a:r>
                      <a:r>
                        <a:rPr lang="ko-KR" altLang="en-US" sz="1800" dirty="0" smtClean="0"/>
                        <a:t>학점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각 </a:t>
                      </a:r>
                      <a:r>
                        <a:rPr lang="en-US" altLang="ko-KR" sz="1800" dirty="0" smtClean="0"/>
                        <a:t>42</a:t>
                      </a:r>
                      <a:r>
                        <a:rPr lang="ko-KR" altLang="en-US" sz="1800" dirty="0" smtClean="0"/>
                        <a:t>학점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err="1" smtClean="0"/>
                        <a:t>교필</a:t>
                      </a:r>
                      <a:r>
                        <a:rPr lang="ko-KR" altLang="en-US" sz="1800" dirty="0" smtClean="0"/>
                        <a:t> </a:t>
                      </a:r>
                      <a:r>
                        <a:rPr lang="en-US" altLang="ko-KR" sz="1800" dirty="0" smtClean="0"/>
                        <a:t>33</a:t>
                      </a:r>
                      <a:r>
                        <a:rPr lang="ko-KR" altLang="en-US" sz="1800" dirty="0" smtClean="0"/>
                        <a:t>학점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err="1" smtClean="0"/>
                        <a:t>영어인증제</a:t>
                      </a:r>
                      <a:r>
                        <a:rPr lang="ko-KR" altLang="en-US" sz="1800" dirty="0" smtClean="0"/>
                        <a:t> 합격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/>
                    </a:p>
                    <a:p>
                      <a:pPr algn="ctr" latinLnBrk="1"/>
                      <a:r>
                        <a:rPr lang="en-US" altLang="ko-KR" sz="1800" dirty="0" smtClean="0"/>
                        <a:t>160</a:t>
                      </a:r>
                      <a:r>
                        <a:rPr lang="ko-KR" altLang="en-US" sz="1800" dirty="0" smtClean="0"/>
                        <a:t>골드 </a:t>
                      </a:r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취득</a:t>
                      </a:r>
                      <a:endParaRPr lang="ko-KR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7478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704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1726095"/>
            <a:ext cx="12192000" cy="2703845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b="1" dirty="0" smtClean="0"/>
              <a:t>수강신청 안내</a:t>
            </a:r>
            <a:endParaRPr lang="ko-KR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224717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039091"/>
            <a:ext cx="10515600" cy="507076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565564" y="1205680"/>
            <a:ext cx="9060872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ko-KR" altLang="en-US" dirty="0" smtClean="0"/>
              <a:t>수강신청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수강신청학점 </a:t>
            </a:r>
            <a:r>
              <a:rPr lang="en-US" altLang="ko-KR" dirty="0" smtClean="0"/>
              <a:t>: 15</a:t>
            </a:r>
            <a:r>
              <a:rPr lang="ko-KR" altLang="en-US" dirty="0" smtClean="0"/>
              <a:t>학점 </a:t>
            </a:r>
            <a:r>
              <a:rPr lang="en-US" altLang="ko-KR" dirty="0" smtClean="0"/>
              <a:t>~ 21</a:t>
            </a:r>
            <a:r>
              <a:rPr lang="ko-KR" altLang="en-US" dirty="0" smtClean="0"/>
              <a:t>학점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/>
              <a:t>교양과목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선택</a:t>
            </a:r>
            <a:r>
              <a:rPr lang="en-US" altLang="ko-KR" dirty="0" smtClean="0"/>
              <a:t>), </a:t>
            </a:r>
            <a:r>
              <a:rPr lang="ko-KR" altLang="en-US" dirty="0" smtClean="0"/>
              <a:t>졸업인증과목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전공과목은 </a:t>
            </a:r>
            <a:r>
              <a:rPr lang="ko-KR" altLang="en-US" dirty="0" err="1" smtClean="0"/>
              <a:t>수강편람</a:t>
            </a:r>
            <a:r>
              <a:rPr lang="ko-KR" altLang="en-US" dirty="0" smtClean="0"/>
              <a:t> 참조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10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dirty="0" smtClean="0"/>
              <a:t>교양 이수과목 </a:t>
            </a:r>
            <a:endParaRPr lang="en-US" altLang="ko-KR" dirty="0" smtClean="0"/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419262"/>
              </p:ext>
            </p:extLst>
          </p:nvPr>
        </p:nvGraphicFramePr>
        <p:xfrm>
          <a:off x="1124065" y="2718463"/>
          <a:ext cx="10046394" cy="1678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4399">
                  <a:extLst>
                    <a:ext uri="{9D8B030D-6E8A-4147-A177-3AD203B41FA5}">
                      <a16:colId xmlns:a16="http://schemas.microsoft.com/office/drawing/2014/main" val="1053472372"/>
                    </a:ext>
                  </a:extLst>
                </a:gridCol>
                <a:gridCol w="1499216">
                  <a:extLst>
                    <a:ext uri="{9D8B030D-6E8A-4147-A177-3AD203B41FA5}">
                      <a16:colId xmlns:a16="http://schemas.microsoft.com/office/drawing/2014/main" val="3957018277"/>
                    </a:ext>
                  </a:extLst>
                </a:gridCol>
                <a:gridCol w="1579418">
                  <a:extLst>
                    <a:ext uri="{9D8B030D-6E8A-4147-A177-3AD203B41FA5}">
                      <a16:colId xmlns:a16="http://schemas.microsoft.com/office/drawing/2014/main" val="3251446896"/>
                    </a:ext>
                  </a:extLst>
                </a:gridCol>
                <a:gridCol w="1512917">
                  <a:extLst>
                    <a:ext uri="{9D8B030D-6E8A-4147-A177-3AD203B41FA5}">
                      <a16:colId xmlns:a16="http://schemas.microsoft.com/office/drawing/2014/main" val="443743502"/>
                    </a:ext>
                  </a:extLst>
                </a:gridCol>
                <a:gridCol w="1487978">
                  <a:extLst>
                    <a:ext uri="{9D8B030D-6E8A-4147-A177-3AD203B41FA5}">
                      <a16:colId xmlns:a16="http://schemas.microsoft.com/office/drawing/2014/main" val="2505295323"/>
                    </a:ext>
                  </a:extLst>
                </a:gridCol>
                <a:gridCol w="2292466">
                  <a:extLst>
                    <a:ext uri="{9D8B030D-6E8A-4147-A177-3AD203B41FA5}">
                      <a16:colId xmlns:a16="http://schemas.microsoft.com/office/drawing/2014/main" val="3227367328"/>
                    </a:ext>
                  </a:extLst>
                </a:gridCol>
              </a:tblGrid>
              <a:tr h="855441"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학번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졸업이수학점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교양이수학점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교양필수과목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교양선택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기타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225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신입생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(2021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교육과정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130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제한없음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lt"/>
                        </a:rPr>
                        <a:t>총 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  <a:latin typeface="+mn-lt"/>
                        </a:rPr>
                        <a:t>33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lt"/>
                        </a:rPr>
                        <a:t>학점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영역별 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의무이수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 없음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영어인증제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 합격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레벨테스트에 따라</a:t>
                      </a:r>
                      <a:r>
                        <a:rPr lang="ko-KR" altLang="en-US" sz="1600" baseline="0" dirty="0" smtClean="0">
                          <a:solidFill>
                            <a:schemeClr val="tx1"/>
                          </a:solidFill>
                        </a:rPr>
                        <a:t> 비교과프로그램 이수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7133646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543397" y="4464788"/>
            <a:ext cx="906087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0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dirty="0" smtClean="0"/>
              <a:t>편입생은 교무지원팀에서 별도 안내 예정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7072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039091"/>
            <a:ext cx="10515600" cy="507076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565564" y="1205680"/>
            <a:ext cx="9060872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ko-KR" altLang="en-US" dirty="0" smtClean="0"/>
              <a:t>수강신청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수강신청학점 </a:t>
            </a:r>
            <a:r>
              <a:rPr lang="en-US" altLang="ko-KR" dirty="0" smtClean="0"/>
              <a:t>: 15</a:t>
            </a:r>
            <a:r>
              <a:rPr lang="ko-KR" altLang="en-US" dirty="0" smtClean="0"/>
              <a:t>학점 </a:t>
            </a:r>
            <a:r>
              <a:rPr lang="en-US" altLang="ko-KR" dirty="0" smtClean="0"/>
              <a:t>~ 21</a:t>
            </a:r>
            <a:r>
              <a:rPr lang="ko-KR" altLang="en-US" dirty="0" smtClean="0"/>
              <a:t>학점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/>
              <a:t>교양과목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선택</a:t>
            </a:r>
            <a:r>
              <a:rPr lang="en-US" altLang="ko-KR" dirty="0" smtClean="0"/>
              <a:t>), </a:t>
            </a:r>
            <a:r>
              <a:rPr lang="ko-KR" altLang="en-US" dirty="0" smtClean="0"/>
              <a:t>전공과목은 </a:t>
            </a:r>
            <a:r>
              <a:rPr lang="ko-KR" altLang="en-US" dirty="0" err="1" smtClean="0"/>
              <a:t>수강편람</a:t>
            </a:r>
            <a:r>
              <a:rPr lang="ko-KR" altLang="en-US" dirty="0" smtClean="0"/>
              <a:t> 참조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10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dirty="0" smtClean="0"/>
              <a:t>교양 이수과목 </a:t>
            </a:r>
            <a:endParaRPr lang="en-US" altLang="ko-KR" dirty="0" smtClean="0"/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011221"/>
              </p:ext>
            </p:extLst>
          </p:nvPr>
        </p:nvGraphicFramePr>
        <p:xfrm>
          <a:off x="1124065" y="2718463"/>
          <a:ext cx="10046394" cy="2897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6008">
                  <a:extLst>
                    <a:ext uri="{9D8B030D-6E8A-4147-A177-3AD203B41FA5}">
                      <a16:colId xmlns:a16="http://schemas.microsoft.com/office/drawing/2014/main" val="1053472372"/>
                    </a:ext>
                  </a:extLst>
                </a:gridCol>
                <a:gridCol w="997527">
                  <a:extLst>
                    <a:ext uri="{9D8B030D-6E8A-4147-A177-3AD203B41FA5}">
                      <a16:colId xmlns:a16="http://schemas.microsoft.com/office/drawing/2014/main" val="3957018277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3251446896"/>
                    </a:ext>
                  </a:extLst>
                </a:gridCol>
                <a:gridCol w="3408218">
                  <a:extLst>
                    <a:ext uri="{9D8B030D-6E8A-4147-A177-3AD203B41FA5}">
                      <a16:colId xmlns:a16="http://schemas.microsoft.com/office/drawing/2014/main" val="443743502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505295323"/>
                    </a:ext>
                  </a:extLst>
                </a:gridCol>
                <a:gridCol w="1727201">
                  <a:extLst>
                    <a:ext uri="{9D8B030D-6E8A-4147-A177-3AD203B41FA5}">
                      <a16:colId xmlns:a16="http://schemas.microsoft.com/office/drawing/2014/main" val="3227367328"/>
                    </a:ext>
                  </a:extLst>
                </a:gridCol>
              </a:tblGrid>
              <a:tr h="855441"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학번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졸업이수학점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교양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이수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학점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교양필수과목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교양선택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기타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225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신입생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(2021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교육과정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130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제한없음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학기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fontAlgn="base" latinLnBrk="1"/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논리적 사고와 글쓰기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컴퓨터과학 입문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봉사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Ⅰ,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삶과 불교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한국 역사의 이해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인간관계와 심리학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우주와 생명 中 </a:t>
                      </a:r>
                      <a:r>
                        <a:rPr lang="ko-KR" alt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택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통계의 이해와 활용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 4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차 산업혁명과 </a:t>
                      </a:r>
                      <a:r>
                        <a:rPr lang="ko-KR" alt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문화콘텐츠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인권과 세계시민 中 </a:t>
                      </a:r>
                      <a:r>
                        <a:rPr lang="ko-KR" alt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택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대학영어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국제사회의 변화와 이해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영역별 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의무이수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 없음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영어인증제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 합격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레벨테스트에 따라</a:t>
                      </a:r>
                      <a:r>
                        <a:rPr lang="ko-KR" altLang="en-US" sz="1600" baseline="0" dirty="0" smtClean="0">
                          <a:solidFill>
                            <a:schemeClr val="tx1"/>
                          </a:solidFill>
                        </a:rPr>
                        <a:t> 비교과프로그램 이수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71336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8570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039091"/>
            <a:ext cx="10515600" cy="507076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565564" y="1205680"/>
            <a:ext cx="9060872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ko-KR" altLang="en-US" dirty="0" smtClean="0"/>
              <a:t>수강신청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smtClean="0"/>
              <a:t>수강신청학점 </a:t>
            </a:r>
            <a:r>
              <a:rPr lang="en-US" altLang="ko-KR" dirty="0" smtClean="0"/>
              <a:t>: 15</a:t>
            </a:r>
            <a:r>
              <a:rPr lang="ko-KR" altLang="en-US" dirty="0" smtClean="0"/>
              <a:t>학점 </a:t>
            </a:r>
            <a:r>
              <a:rPr lang="en-US" altLang="ko-KR" dirty="0" smtClean="0"/>
              <a:t>~ 21</a:t>
            </a:r>
            <a:r>
              <a:rPr lang="ko-KR" altLang="en-US" dirty="0" smtClean="0"/>
              <a:t>학점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/>
              <a:t>교양과목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선택</a:t>
            </a:r>
            <a:r>
              <a:rPr lang="en-US" altLang="ko-KR" dirty="0" smtClean="0"/>
              <a:t>), </a:t>
            </a:r>
            <a:r>
              <a:rPr lang="ko-KR" altLang="en-US" dirty="0" smtClean="0"/>
              <a:t>전공과목은 </a:t>
            </a:r>
            <a:r>
              <a:rPr lang="ko-KR" altLang="en-US" dirty="0" err="1" smtClean="0"/>
              <a:t>수강편람</a:t>
            </a:r>
            <a:r>
              <a:rPr lang="ko-KR" altLang="en-US" dirty="0" smtClean="0"/>
              <a:t> 참조</a:t>
            </a:r>
            <a:endParaRPr lang="en-US" altLang="ko-K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10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dirty="0" smtClean="0"/>
              <a:t>교양 이수과목 </a:t>
            </a:r>
            <a:endParaRPr lang="en-US" altLang="ko-KR" dirty="0" smtClean="0"/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5595764"/>
              </p:ext>
            </p:extLst>
          </p:nvPr>
        </p:nvGraphicFramePr>
        <p:xfrm>
          <a:off x="1124065" y="2718463"/>
          <a:ext cx="10046394" cy="26537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6008">
                  <a:extLst>
                    <a:ext uri="{9D8B030D-6E8A-4147-A177-3AD203B41FA5}">
                      <a16:colId xmlns:a16="http://schemas.microsoft.com/office/drawing/2014/main" val="1053472372"/>
                    </a:ext>
                  </a:extLst>
                </a:gridCol>
                <a:gridCol w="997527">
                  <a:extLst>
                    <a:ext uri="{9D8B030D-6E8A-4147-A177-3AD203B41FA5}">
                      <a16:colId xmlns:a16="http://schemas.microsoft.com/office/drawing/2014/main" val="3957018277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3251446896"/>
                    </a:ext>
                  </a:extLst>
                </a:gridCol>
                <a:gridCol w="3408218">
                  <a:extLst>
                    <a:ext uri="{9D8B030D-6E8A-4147-A177-3AD203B41FA5}">
                      <a16:colId xmlns:a16="http://schemas.microsoft.com/office/drawing/2014/main" val="443743502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505295323"/>
                    </a:ext>
                  </a:extLst>
                </a:gridCol>
                <a:gridCol w="1727201">
                  <a:extLst>
                    <a:ext uri="{9D8B030D-6E8A-4147-A177-3AD203B41FA5}">
                      <a16:colId xmlns:a16="http://schemas.microsoft.com/office/drawing/2014/main" val="3227367328"/>
                    </a:ext>
                  </a:extLst>
                </a:gridCol>
              </a:tblGrid>
              <a:tr h="855441"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학번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졸업이수학점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교양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이수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학점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교양필수과목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교양선택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기타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225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신입생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(2021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교육과정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130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제한없음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학기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교양한자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컴퓨터 활용 및 실습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봉사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Ⅱ, </a:t>
                      </a:r>
                      <a:r>
                        <a:rPr lang="ko-KR" alt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생활속의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수행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교양 경제학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철학 이야기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서양 </a:t>
                      </a:r>
                      <a:r>
                        <a:rPr lang="ko-KR" alt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근현대사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中 </a:t>
                      </a:r>
                      <a:r>
                        <a:rPr lang="ko-KR" alt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택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예술과 디자인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 </a:t>
                      </a:r>
                      <a:r>
                        <a:rPr lang="ko-KR" alt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미래교육과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인간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수의 세계와 수학적 사고 中 </a:t>
                      </a:r>
                      <a:r>
                        <a:rPr lang="ko-KR" alt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택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대학영어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ko-KR" altLang="en-US" sz="16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영역별 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의무이수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 없음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영어인증제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 합격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레벨테스트에 따라</a:t>
                      </a:r>
                      <a:r>
                        <a:rPr lang="ko-KR" altLang="en-US" sz="1600" baseline="0" dirty="0" smtClean="0">
                          <a:solidFill>
                            <a:schemeClr val="tx1"/>
                          </a:solidFill>
                        </a:rPr>
                        <a:t> 비교과프로그램 이수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71336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58689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346662"/>
            <a:ext cx="10515600" cy="44556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537855" y="1471353"/>
            <a:ext cx="906087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dirty="0" smtClean="0"/>
              <a:t>수강신청 방법 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altLang="ko-KR" dirty="0" smtClean="0"/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/>
              <a:t>본 대학교 홈페이지 종합정보시스템에 로그인하여 시간표 조회 후 본인의 수강과목 </a:t>
            </a:r>
            <a:r>
              <a:rPr lang="ko-KR" altLang="en-US" dirty="0" smtClean="0"/>
              <a:t>결정</a:t>
            </a:r>
            <a:r>
              <a:rPr lang="en-US" altLang="ko-KR" dirty="0" smtClean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, </a:t>
            </a:r>
            <a:r>
              <a:rPr lang="ko-KR" altLang="en-US" dirty="0"/>
              <a:t>신</a:t>
            </a:r>
            <a:r>
              <a:rPr lang="en-US" altLang="ko-KR" dirty="0"/>
              <a:t>․</a:t>
            </a:r>
            <a:r>
              <a:rPr lang="ko-KR" altLang="en-US" dirty="0"/>
              <a:t>편입생의 경우 </a:t>
            </a:r>
            <a:r>
              <a:rPr lang="en-US" altLang="ko-KR" dirty="0"/>
              <a:t>1</a:t>
            </a:r>
            <a:r>
              <a:rPr lang="ko-KR" altLang="en-US" dirty="0"/>
              <a:t>학기 수강 신청 시 신상정보 </a:t>
            </a:r>
            <a:r>
              <a:rPr lang="ko-KR" altLang="en-US" dirty="0" smtClean="0"/>
              <a:t>입력 후 </a:t>
            </a:r>
            <a:r>
              <a:rPr lang="ko-KR" altLang="en-US" dirty="0"/>
              <a:t>수강신청 진행</a:t>
            </a:r>
            <a:r>
              <a:rPr lang="en-US" altLang="ko-KR" dirty="0"/>
              <a:t>)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※ </a:t>
            </a:r>
            <a:r>
              <a:rPr lang="ko-KR" altLang="en-US" dirty="0" err="1"/>
              <a:t>신상정보입력→주소정보입력→가족사항입력→병역사항입력</a:t>
            </a:r>
            <a:r>
              <a:rPr lang="ko-KR" altLang="en-US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 smtClean="0"/>
              <a:t>※ </a:t>
            </a:r>
            <a:r>
              <a:rPr lang="ko-KR" altLang="en-US" dirty="0"/>
              <a:t>아이디 </a:t>
            </a:r>
            <a:r>
              <a:rPr lang="en-US" altLang="ko-KR" dirty="0"/>
              <a:t>: </a:t>
            </a:r>
            <a:r>
              <a:rPr lang="ko-KR" altLang="en-US" dirty="0"/>
              <a:t>학번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※ </a:t>
            </a:r>
            <a:r>
              <a:rPr lang="ko-KR" altLang="en-US" dirty="0"/>
              <a:t>비밀번호 </a:t>
            </a:r>
            <a:r>
              <a:rPr lang="en-US" altLang="ko-KR" dirty="0"/>
              <a:t>: </a:t>
            </a:r>
            <a:r>
              <a:rPr lang="ko-KR" altLang="en-US" dirty="0"/>
              <a:t>학번</a:t>
            </a:r>
            <a:r>
              <a:rPr lang="en-US" altLang="ko-KR" dirty="0"/>
              <a:t>+</a:t>
            </a:r>
            <a:r>
              <a:rPr lang="ko-KR" altLang="en-US" dirty="0"/>
              <a:t>생년월일 </a:t>
            </a:r>
            <a:r>
              <a:rPr lang="en-US" altLang="ko-KR" dirty="0"/>
              <a:t>8</a:t>
            </a:r>
            <a:r>
              <a:rPr lang="ko-KR" altLang="en-US" dirty="0"/>
              <a:t>자리</a:t>
            </a:r>
            <a:r>
              <a:rPr lang="en-US" altLang="ko-KR" dirty="0"/>
              <a:t>(YYYYMMDD)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b="1" dirty="0"/>
              <a:t>예</a:t>
            </a:r>
            <a:r>
              <a:rPr lang="en-US" altLang="ko-KR" b="1" dirty="0"/>
              <a:t>) </a:t>
            </a:r>
            <a:r>
              <a:rPr lang="ko-KR" altLang="en-US" b="1" dirty="0"/>
              <a:t>본인의 학번이 </a:t>
            </a:r>
            <a:r>
              <a:rPr lang="en-US" altLang="ko-KR" b="1" dirty="0"/>
              <a:t>202050000</a:t>
            </a:r>
            <a:r>
              <a:rPr lang="ko-KR" altLang="en-US" b="1" dirty="0"/>
              <a:t>이라면</a:t>
            </a:r>
            <a:r>
              <a:rPr lang="en-US" altLang="ko-KR" b="1" dirty="0"/>
              <a:t>, 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b="1" dirty="0"/>
              <a:t>아이디 </a:t>
            </a:r>
            <a:r>
              <a:rPr lang="en-US" altLang="ko-KR" b="1" dirty="0"/>
              <a:t>: 202050000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b="1" dirty="0"/>
              <a:t>비밀번호 </a:t>
            </a:r>
            <a:r>
              <a:rPr lang="en-US" altLang="ko-KR" b="1" dirty="0"/>
              <a:t>: </a:t>
            </a:r>
            <a:r>
              <a:rPr lang="en-US" altLang="ko-KR" b="1" dirty="0">
                <a:solidFill>
                  <a:srgbClr val="FF0000"/>
                </a:solidFill>
              </a:rPr>
              <a:t>202050000</a:t>
            </a:r>
            <a:r>
              <a:rPr lang="en-US" altLang="ko-KR" b="1" dirty="0"/>
              <a:t>19990101</a:t>
            </a:r>
            <a:r>
              <a:rPr lang="ko-KR" altLang="en-US" b="1" dirty="0"/>
              <a:t>입니다</a:t>
            </a:r>
            <a:r>
              <a:rPr lang="en-US" altLang="ko-KR" b="1" dirty="0" smtClean="0"/>
              <a:t>. </a:t>
            </a:r>
            <a:r>
              <a:rPr lang="en-US" altLang="ko-KR" b="1" dirty="0" smtClean="0">
                <a:solidFill>
                  <a:srgbClr val="FF0000"/>
                </a:solidFill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</a:rPr>
              <a:t>붉은색 필수사항</a:t>
            </a:r>
            <a:r>
              <a:rPr lang="en-US" altLang="ko-KR" b="1" dirty="0" smtClean="0">
                <a:solidFill>
                  <a:srgbClr val="FF0000"/>
                </a:solidFill>
              </a:rPr>
              <a:t>)</a:t>
            </a:r>
            <a:endParaRPr lang="ko-KR" altLang="en-US" dirty="0" smtClean="0">
              <a:solidFill>
                <a:srgbClr val="FF0000"/>
              </a:solidFill>
            </a:endParaRPr>
          </a:p>
          <a:p>
            <a:pPr fontAlgn="base">
              <a:lnSpc>
                <a:spcPct val="150000"/>
              </a:lnSpc>
            </a:pPr>
            <a:endParaRPr lang="ko-KR" altLang="en-US" dirty="0"/>
          </a:p>
          <a:p>
            <a:pPr>
              <a:lnSpc>
                <a:spcPct val="150000"/>
              </a:lnSpc>
            </a:pP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57901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346662"/>
            <a:ext cx="10515600" cy="44556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537855" y="1471353"/>
            <a:ext cx="906087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ko-KR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dirty="0" smtClean="0"/>
              <a:t>유의사항 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/>
              <a:t>수강신청 완료 후 수강내역조회를 통해 수강과목을 반드시 확인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/>
              <a:t>수강신청 정정 및 철회 후 수강신청 학점이 </a:t>
            </a:r>
            <a:r>
              <a:rPr lang="en-US" altLang="ko-KR" dirty="0" smtClean="0"/>
              <a:t>15</a:t>
            </a:r>
            <a:r>
              <a:rPr lang="ko-KR" altLang="en-US" dirty="0" smtClean="0"/>
              <a:t>학점 이상이 되어야 함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    *15</a:t>
            </a:r>
            <a:r>
              <a:rPr lang="ko-KR" altLang="en-US" dirty="0" smtClean="0"/>
              <a:t>학점 미만일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장학생 자격 제한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476787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err="1" smtClean="0"/>
              <a:t>수업시간표</a:t>
            </a:r>
            <a:endParaRPr lang="ko-KR" altLang="en-US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537855" y="1471353"/>
            <a:ext cx="9060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062628"/>
              </p:ext>
            </p:extLst>
          </p:nvPr>
        </p:nvGraphicFramePr>
        <p:xfrm>
          <a:off x="1945177" y="977500"/>
          <a:ext cx="6508866" cy="5910420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1500199">
                  <a:extLst>
                    <a:ext uri="{9D8B030D-6E8A-4147-A177-3AD203B41FA5}">
                      <a16:colId xmlns:a16="http://schemas.microsoft.com/office/drawing/2014/main" val="704114211"/>
                    </a:ext>
                  </a:extLst>
                </a:gridCol>
                <a:gridCol w="2226594">
                  <a:extLst>
                    <a:ext uri="{9D8B030D-6E8A-4147-A177-3AD203B41FA5}">
                      <a16:colId xmlns:a16="http://schemas.microsoft.com/office/drawing/2014/main" val="2897019299"/>
                    </a:ext>
                  </a:extLst>
                </a:gridCol>
                <a:gridCol w="2782073">
                  <a:extLst>
                    <a:ext uri="{9D8B030D-6E8A-4147-A177-3AD203B41FA5}">
                      <a16:colId xmlns:a16="http://schemas.microsoft.com/office/drawing/2014/main" val="1697710765"/>
                    </a:ext>
                  </a:extLst>
                </a:gridCol>
              </a:tblGrid>
              <a:tr h="3414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effectLst/>
                          <a:latin typeface="+mj-lt"/>
                        </a:rPr>
                        <a:t>교시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effectLst/>
                          <a:latin typeface="+mj-lt"/>
                        </a:rPr>
                        <a:t>시간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effectLst/>
                          <a:latin typeface="+mj-lt"/>
                        </a:rPr>
                        <a:t>비고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154143553"/>
                  </a:ext>
                </a:extLst>
              </a:tr>
              <a:tr h="3555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1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j-lt"/>
                        </a:rPr>
                        <a:t>09:00 ~ 09:50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3258528970"/>
                  </a:ext>
                </a:extLst>
              </a:tr>
              <a:tr h="3555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2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j-lt"/>
                        </a:rPr>
                        <a:t>10:00 ~ 10:50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3085822058"/>
                  </a:ext>
                </a:extLst>
              </a:tr>
              <a:tr h="3555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3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j-lt"/>
                        </a:rPr>
                        <a:t>11:00 ~ 12:00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3447627495"/>
                  </a:ext>
                </a:extLst>
              </a:tr>
              <a:tr h="5406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4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j-lt"/>
                        </a:rPr>
                        <a:t>12:00 ~ 12:50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effectLst/>
                          <a:latin typeface="+mj-lt"/>
                        </a:rPr>
                        <a:t>중식 식당운영시간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effectLst/>
                          <a:latin typeface="+mj-lt"/>
                        </a:rPr>
                        <a:t>11:30 ~ 13:30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3965562850"/>
                  </a:ext>
                </a:extLst>
              </a:tr>
              <a:tr h="3414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5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j-lt"/>
                        </a:rPr>
                        <a:t>13:00 ~ 13:50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3644379753"/>
                  </a:ext>
                </a:extLst>
              </a:tr>
              <a:tr h="3414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6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j-lt"/>
                        </a:rPr>
                        <a:t>14:00 ~ 14:50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2071106650"/>
                  </a:ext>
                </a:extLst>
              </a:tr>
              <a:tr h="3414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7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 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j-lt"/>
                        </a:rPr>
                        <a:t>15:00 ~ 15:50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1454183405"/>
                  </a:ext>
                </a:extLst>
              </a:tr>
              <a:tr h="3414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8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 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j-lt"/>
                        </a:rPr>
                        <a:t>16:00 ~ 16:50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2215679399"/>
                  </a:ext>
                </a:extLst>
              </a:tr>
              <a:tr h="3414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9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 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j-lt"/>
                        </a:rPr>
                        <a:t>17:00 ~ 17:50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373736743"/>
                  </a:ext>
                </a:extLst>
              </a:tr>
              <a:tr h="5406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10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 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j-lt"/>
                        </a:rPr>
                        <a:t>18:00 ~ 18:50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effectLst/>
                          <a:latin typeface="+mj-lt"/>
                        </a:rPr>
                        <a:t>석식</a:t>
                      </a:r>
                      <a:r>
                        <a:rPr lang="ko-KR" altLang="en-US" sz="1400" kern="0" spc="0" dirty="0">
                          <a:effectLst/>
                          <a:latin typeface="+mj-lt"/>
                        </a:rPr>
                        <a:t> 식당운영시간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effectLst/>
                          <a:latin typeface="+mj-lt"/>
                        </a:rPr>
                        <a:t>17:30 ~ 19:00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205278515"/>
                  </a:ext>
                </a:extLst>
              </a:tr>
              <a:tr h="3555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11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 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j-lt"/>
                        </a:rPr>
                        <a:t>19:00 ~ 19:50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2583817155"/>
                  </a:ext>
                </a:extLst>
              </a:tr>
              <a:tr h="3555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12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 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j-lt"/>
                        </a:rPr>
                        <a:t>20:00 ~ 20:50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800850992"/>
                  </a:ext>
                </a:extLst>
              </a:tr>
              <a:tr h="3555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effectLst/>
                          <a:latin typeface="+mj-lt"/>
                        </a:rPr>
                        <a:t>13</a:t>
                      </a:r>
                      <a:r>
                        <a:rPr lang="ko-KR" altLang="en-US" sz="1400" kern="0" spc="0">
                          <a:effectLst/>
                          <a:latin typeface="+mj-lt"/>
                        </a:rPr>
                        <a:t>교시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j-lt"/>
                        </a:rPr>
                        <a:t>21:00 ~ 21:50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extLst>
                  <a:ext uri="{0D108BD9-81ED-4DB2-BD59-A6C34878D82A}">
                    <a16:rowId xmlns:a16="http://schemas.microsoft.com/office/drawing/2014/main" val="1791417976"/>
                  </a:ext>
                </a:extLst>
              </a:tr>
              <a:tr h="302410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effectLst/>
                          <a:latin typeface="+mj-lt"/>
                        </a:rPr>
                        <a:t>1</a:t>
                      </a:r>
                      <a:r>
                        <a:rPr lang="ko-KR" altLang="en-US" sz="1400" kern="0" spc="0" dirty="0">
                          <a:effectLst/>
                          <a:latin typeface="+mj-lt"/>
                        </a:rPr>
                        <a:t>단위</a:t>
                      </a:r>
                      <a:r>
                        <a:rPr lang="en-US" altLang="ko-KR" sz="1400" kern="0" spc="0" dirty="0">
                          <a:effectLst/>
                          <a:latin typeface="+mj-lt"/>
                        </a:rPr>
                        <a:t>(</a:t>
                      </a:r>
                      <a:r>
                        <a:rPr lang="ko-KR" altLang="en-US" sz="1400" kern="0" spc="0" dirty="0">
                          <a:effectLst/>
                          <a:latin typeface="+mj-lt"/>
                        </a:rPr>
                        <a:t>시간</a:t>
                      </a:r>
                      <a:r>
                        <a:rPr lang="en-US" altLang="ko-KR" sz="1400" kern="0" spc="0" dirty="0">
                          <a:effectLst/>
                          <a:latin typeface="+mj-lt"/>
                        </a:rPr>
                        <a:t>) </a:t>
                      </a:r>
                      <a:r>
                        <a:rPr lang="ko-KR" altLang="en-US" sz="1400" kern="0" spc="0" dirty="0" err="1">
                          <a:effectLst/>
                          <a:latin typeface="+mj-lt"/>
                        </a:rPr>
                        <a:t>수업구성</a:t>
                      </a:r>
                      <a:r>
                        <a:rPr lang="ko-KR" altLang="en-US" sz="1400" kern="0" spc="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altLang="ko-KR" sz="1400" kern="0" spc="0" dirty="0">
                          <a:effectLst/>
                          <a:latin typeface="+mj-lt"/>
                        </a:rPr>
                        <a:t>: 50</a:t>
                      </a:r>
                      <a:r>
                        <a:rPr lang="ko-KR" altLang="en-US" sz="1400" kern="0" spc="0" dirty="0">
                          <a:effectLst/>
                          <a:latin typeface="+mj-lt"/>
                        </a:rPr>
                        <a:t>분 수업</a:t>
                      </a:r>
                      <a:r>
                        <a:rPr lang="en-US" altLang="ko-KR" sz="1400" kern="0" spc="0" dirty="0">
                          <a:effectLst/>
                          <a:latin typeface="+mj-lt"/>
                        </a:rPr>
                        <a:t>, 10</a:t>
                      </a:r>
                      <a:r>
                        <a:rPr lang="ko-KR" altLang="en-US" sz="1400" kern="0" spc="0" dirty="0">
                          <a:effectLst/>
                          <a:latin typeface="+mj-lt"/>
                        </a:rPr>
                        <a:t>분 준비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3774" marR="43774" marT="12102" marB="12102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6314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1497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346662"/>
            <a:ext cx="10515600" cy="44556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689731"/>
              </p:ext>
            </p:extLst>
          </p:nvPr>
        </p:nvGraphicFramePr>
        <p:xfrm>
          <a:off x="1531600" y="2360815"/>
          <a:ext cx="8626552" cy="2435629"/>
        </p:xfrm>
        <a:graphic>
          <a:graphicData uri="http://schemas.openxmlformats.org/drawingml/2006/table">
            <a:tbl>
              <a:tblPr/>
              <a:tblGrid>
                <a:gridCol w="3469883">
                  <a:extLst>
                    <a:ext uri="{9D8B030D-6E8A-4147-A177-3AD203B41FA5}">
                      <a16:colId xmlns:a16="http://schemas.microsoft.com/office/drawing/2014/main" val="93316490"/>
                    </a:ext>
                  </a:extLst>
                </a:gridCol>
                <a:gridCol w="1823893">
                  <a:extLst>
                    <a:ext uri="{9D8B030D-6E8A-4147-A177-3AD203B41FA5}">
                      <a16:colId xmlns:a16="http://schemas.microsoft.com/office/drawing/2014/main" val="1992006043"/>
                    </a:ext>
                  </a:extLst>
                </a:gridCol>
                <a:gridCol w="3332776">
                  <a:extLst>
                    <a:ext uri="{9D8B030D-6E8A-4147-A177-3AD203B41FA5}">
                      <a16:colId xmlns:a16="http://schemas.microsoft.com/office/drawing/2014/main" val="3247979378"/>
                    </a:ext>
                  </a:extLst>
                </a:gridCol>
              </a:tblGrid>
              <a:tr h="66856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11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신상정보 입력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강의시간표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및 강의계획서 조회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3692275"/>
                  </a:ext>
                </a:extLst>
              </a:tr>
              <a:tr h="17670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 대학교 홈페이지 </a:t>
                      </a:r>
                      <a:r>
                        <a:rPr lang="en-US" altLang="ko-KR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종합정보시스템 로그인</a:t>
                      </a:r>
                      <a:r>
                        <a:rPr lang="en-US" altLang="ko-KR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아이디</a:t>
                      </a:r>
                      <a:r>
                        <a:rPr lang="en-US" altLang="ko-KR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학번</a:t>
                      </a:r>
                      <a:r>
                        <a:rPr lang="en-US" altLang="ko-KR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PW:</a:t>
                      </a:r>
                      <a:r>
                        <a:rPr lang="ko-KR" altLang="en-US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학번</a:t>
                      </a:r>
                      <a:r>
                        <a:rPr lang="en-US" altLang="ko-KR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r>
                        <a:rPr lang="en-US" altLang="ko-KR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자리</a:t>
                      </a:r>
                      <a:r>
                        <a:rPr lang="en-US" altLang="ko-KR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총</a:t>
                      </a:r>
                      <a:r>
                        <a:rPr lang="en-US" altLang="ko-KR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  <a:r>
                        <a:rPr lang="ko-KR" altLang="en-US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자리</a:t>
                      </a:r>
                      <a:r>
                        <a:rPr lang="en-US" altLang="ko-KR" sz="1400" b="1" kern="0" spc="-2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]) - </a:t>
                      </a:r>
                      <a:r>
                        <a:rPr lang="en-US" altLang="ko-KR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신상정보</a:t>
                      </a:r>
                      <a:r>
                        <a:rPr lang="en-US" altLang="ko-KR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400" b="1" kern="0" spc="-20" dirty="0" err="1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주소정보</a:t>
                      </a:r>
                      <a:r>
                        <a:rPr lang="en-US" altLang="ko-KR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가족사항</a:t>
                      </a:r>
                      <a:r>
                        <a:rPr lang="en-US" altLang="ko-KR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병역사항 입력</a:t>
                      </a:r>
                      <a:r>
                        <a:rPr lang="en-US" altLang="ko-KR" sz="1400" b="1" kern="0" spc="-2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 대학교 홈페이지</a:t>
                      </a:r>
                      <a:r>
                        <a:rPr lang="en-US" altLang="ko-KR" sz="1400" b="1" kern="0" spc="-5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400" b="1" kern="0" spc="-5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종합정보시스템</a:t>
                      </a:r>
                      <a:r>
                        <a:rPr lang="en-US" altLang="ko-KR" sz="1400" b="1" kern="0" spc="-5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400" b="1" kern="0" spc="-50" dirty="0" err="1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수업정보</a:t>
                      </a:r>
                      <a:r>
                        <a:rPr lang="en-US" altLang="ko-KR" sz="1400" b="1" kern="0" spc="-5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400" b="1" kern="0" spc="-50" dirty="0" err="1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개설강좌</a:t>
                      </a:r>
                      <a:r>
                        <a:rPr lang="ko-KR" altLang="en-US" sz="1400" b="1" kern="0" spc="-5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정보</a:t>
                      </a:r>
                      <a:r>
                        <a:rPr lang="en-US" altLang="ko-KR" sz="1400" b="1" kern="0" spc="-5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4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개설강좌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-5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로터스칼리지</a:t>
                      </a:r>
                      <a:r>
                        <a:rPr lang="en-US" altLang="ko-KR" sz="14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1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 선택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-&gt; </a:t>
                      </a:r>
                      <a:r>
                        <a:rPr lang="ko-KR" altLang="en-US" sz="14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개설강좌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조회 및 강의계획서 보기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6487156"/>
                  </a:ext>
                </a:extLst>
              </a:tr>
            </a:tbl>
          </a:graphicData>
        </a:graphic>
      </p:graphicFrame>
      <p:sp>
        <p:nvSpPr>
          <p:cNvPr id="16" name="오른쪽 화살표 15"/>
          <p:cNvSpPr/>
          <p:nvPr/>
        </p:nvSpPr>
        <p:spPr>
          <a:xfrm>
            <a:off x="5304550" y="3283527"/>
            <a:ext cx="647363" cy="3657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9684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346662"/>
            <a:ext cx="10515600" cy="44556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946177"/>
              </p:ext>
            </p:extLst>
          </p:nvPr>
        </p:nvGraphicFramePr>
        <p:xfrm>
          <a:off x="1296784" y="2515569"/>
          <a:ext cx="9022436" cy="2333244"/>
        </p:xfrm>
        <a:graphic>
          <a:graphicData uri="http://schemas.openxmlformats.org/drawingml/2006/table">
            <a:tbl>
              <a:tblPr/>
              <a:tblGrid>
                <a:gridCol w="4015049">
                  <a:extLst>
                    <a:ext uri="{9D8B030D-6E8A-4147-A177-3AD203B41FA5}">
                      <a16:colId xmlns:a16="http://schemas.microsoft.com/office/drawing/2014/main" val="2869195363"/>
                    </a:ext>
                  </a:extLst>
                </a:gridCol>
                <a:gridCol w="1064029">
                  <a:extLst>
                    <a:ext uri="{9D8B030D-6E8A-4147-A177-3AD203B41FA5}">
                      <a16:colId xmlns:a16="http://schemas.microsoft.com/office/drawing/2014/main" val="1351611380"/>
                    </a:ext>
                  </a:extLst>
                </a:gridCol>
                <a:gridCol w="3943358">
                  <a:extLst>
                    <a:ext uri="{9D8B030D-6E8A-4147-A177-3AD203B41FA5}">
                      <a16:colId xmlns:a16="http://schemas.microsoft.com/office/drawing/2014/main" val="2672195592"/>
                    </a:ext>
                  </a:extLst>
                </a:gridCol>
              </a:tblGrid>
              <a:tr h="5393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수강신청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수강신청 변경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2021. 3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2.(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– 3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8.(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18:00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3574120"/>
                  </a:ext>
                </a:extLst>
              </a:tr>
              <a:tr h="16251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본인의 수강과목 입력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종합정보시스템 </a:t>
                      </a:r>
                      <a:r>
                        <a:rPr lang="en-US" altLang="ko-KR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400" b="1" kern="0" spc="0" dirty="0" err="1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수업정보</a:t>
                      </a:r>
                      <a:r>
                        <a:rPr lang="ko-KR" altLang="en-US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– </a:t>
                      </a:r>
                      <a:r>
                        <a:rPr lang="ko-KR" altLang="en-US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수강신청</a:t>
                      </a:r>
                      <a:r>
                        <a:rPr lang="en-US" altLang="ko-KR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400" u="sng" kern="0" spc="-5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수강신청전</a:t>
                      </a:r>
                      <a:r>
                        <a:rPr lang="ko-KR" altLang="en-US" sz="14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팝업</a:t>
                      </a:r>
                      <a:r>
                        <a:rPr lang="en-US" altLang="ko-KR" sz="14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u="sng" kern="0" spc="-5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수강신청시</a:t>
                      </a:r>
                      <a:r>
                        <a:rPr lang="ko-KR" altLang="en-US" sz="14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유의사항</a:t>
                      </a:r>
                      <a:r>
                        <a:rPr lang="en-US" altLang="ko-KR" sz="14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확인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수강신청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-&gt;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상단의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수강신청 내역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수강과목 확인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-&gt; </a:t>
                      </a:r>
                      <a:r>
                        <a:rPr lang="ko-KR" altLang="en-US" sz="14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강의시간표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확인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수강과목 변경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종합정보시스템 </a:t>
                      </a:r>
                      <a:r>
                        <a:rPr lang="en-US" altLang="ko-KR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400" b="1" kern="0" spc="0" dirty="0" err="1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수업정보</a:t>
                      </a:r>
                      <a:r>
                        <a:rPr lang="ko-KR" altLang="en-US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수강신청</a:t>
                      </a:r>
                      <a:r>
                        <a:rPr lang="en-US" altLang="ko-KR" sz="1400" b="1" kern="0" spc="0" dirty="0">
                          <a:solidFill>
                            <a:srgbClr val="3366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1614762"/>
                  </a:ext>
                </a:extLst>
              </a:tr>
            </a:tbl>
          </a:graphicData>
        </a:graphic>
      </p:graphicFrame>
      <p:sp>
        <p:nvSpPr>
          <p:cNvPr id="9" name="오른쪽 화살표 8"/>
          <p:cNvSpPr/>
          <p:nvPr/>
        </p:nvSpPr>
        <p:spPr>
          <a:xfrm>
            <a:off x="5499899" y="3383991"/>
            <a:ext cx="647363" cy="3657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7331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 </a:t>
            </a:r>
            <a:endParaRPr lang="ko-KR" altLang="en-US" sz="3600" b="1" dirty="0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65980" y="1150913"/>
            <a:ext cx="8790548" cy="64633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kumimoji="0" lang="ko-KR" altLang="en-US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로그인화면</a:t>
            </a:r>
            <a:r>
              <a:rPr kumimoji="0" lang="en-US" altLang="ko-K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en-US" altLang="ko-KR" b="1" i="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www.ggu.ac.kr</a:t>
            </a:r>
            <a:r>
              <a:rPr kumimoji="0" lang="en-US" altLang="ko-K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홈페이지에서 캠퍼스서비스 </a:t>
            </a:r>
            <a:r>
              <a:rPr kumimoji="0" lang="en-US" altLang="ko-K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kumimoji="0" lang="ko-KR" alt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종합정보시스템 클릭</a:t>
            </a:r>
            <a:r>
              <a:rPr kumimoji="0" lang="en-US" altLang="ko-K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en-US" altLang="ko-K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175" name="_x489580304" descr="EMB00001e80041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83" r="903" b="2295"/>
          <a:stretch>
            <a:fillRect/>
          </a:stretch>
        </p:blipFill>
        <p:spPr bwMode="auto">
          <a:xfrm>
            <a:off x="124691" y="1704109"/>
            <a:ext cx="6237288" cy="340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250140" y="5052917"/>
            <a:ext cx="4376519" cy="138499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2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1-1. 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학번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kumimoji="0" lang="ko-KR" altLang="en-US" sz="1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사번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학번</a:t>
            </a:r>
            <a:endParaRPr kumimoji="0" lang="ko-KR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비밀번호 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학번 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생년월일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자리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(YYYYMMDD) 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로그인 후</a:t>
            </a:r>
            <a:endParaRPr kumimoji="0" lang="ko-KR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예시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학번이 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20205000 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이고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생년월일이 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19990101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이라면 </a:t>
            </a:r>
            <a:endParaRPr kumimoji="0" lang="ko-KR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학번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kumimoji="0" lang="ko-KR" altLang="en-US" sz="1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사번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20205000</a:t>
            </a:r>
            <a:endParaRPr kumimoji="0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비밀번호 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2020500019990101 </a:t>
            </a:r>
            <a:r>
              <a: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입력해주세요</a:t>
            </a:r>
            <a:r>
              <a:rPr kumimoji="0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  <a:endParaRPr kumimoji="0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179" name="_x489594704" descr="EMB00001e80042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246" y="1873224"/>
            <a:ext cx="5559088" cy="3678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30893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</a:t>
            </a:r>
            <a:endParaRPr lang="ko-KR" altLang="en-US" sz="3600" b="1" dirty="0"/>
          </a:p>
        </p:txBody>
      </p:sp>
      <p:pic>
        <p:nvPicPr>
          <p:cNvPr id="8193" name="_x489591104" descr="EMB00001e80042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86" y="1602295"/>
            <a:ext cx="8420792" cy="516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91439" y="955964"/>
            <a:ext cx="11587943" cy="64633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kumimoji="0" lang="ko-KR" alt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신상정보입력 화면</a:t>
            </a:r>
            <a:endParaRPr kumimoji="0" lang="ko-KR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2354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</a:t>
            </a:r>
            <a:endParaRPr lang="ko-KR" altLang="en-US" sz="3600" b="1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58189" y="1023497"/>
            <a:ext cx="11587943" cy="64633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kumimoji="0" lang="ko-KR" alt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신상정보입력 화면</a:t>
            </a:r>
            <a:endParaRPr kumimoji="0" lang="ko-KR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217" name="_x256961800" descr="EMB00001e8004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9"/>
          <a:stretch>
            <a:fillRect/>
          </a:stretch>
        </p:blipFill>
        <p:spPr bwMode="auto">
          <a:xfrm>
            <a:off x="714893" y="1669828"/>
            <a:ext cx="8620300" cy="5029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1350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</a:t>
            </a:r>
            <a:endParaRPr lang="ko-KR" altLang="en-US" sz="3600" b="1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1087968"/>
            <a:ext cx="11587943" cy="64633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kumimoji="0" lang="ko-KR" alt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주소정보입력 화면</a:t>
            </a:r>
            <a:endParaRPr kumimoji="0" lang="ko-KR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41" name="_x256962520" descr="EMB00001e8004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96" y="1529834"/>
            <a:ext cx="9252066" cy="489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1824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</a:t>
            </a:r>
            <a:endParaRPr lang="ko-KR" altLang="en-US" sz="3600" b="1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74814" y="955964"/>
            <a:ext cx="11587943" cy="64633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kumimoji="0" lang="ko-KR" alt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가족사항입력 화면</a:t>
            </a:r>
            <a:endParaRPr kumimoji="0" lang="ko-KR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265" name="_x256963400" descr="EMB00001e8004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72" y="1602295"/>
            <a:ext cx="9185564" cy="5168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36964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</a:t>
            </a:r>
            <a:endParaRPr lang="ko-KR" altLang="en-US" sz="3600" b="1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1023497"/>
            <a:ext cx="11587943" cy="64633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kumimoji="0" lang="ko-KR" alt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바탕" panose="02030600000101010101" pitchFamily="18" charset="-127"/>
                <a:ea typeface="맑은 고딕" panose="020B0503020000020004" pitchFamily="50" charset="-127"/>
              </a:rPr>
              <a:t>병역사항입력 화면</a:t>
            </a:r>
            <a:endParaRPr kumimoji="0" lang="ko-KR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2289" name="_x256957560" descr="EMB00001e8004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97" y="1593751"/>
            <a:ext cx="9252065" cy="489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31418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</a:t>
            </a:r>
            <a:endParaRPr lang="ko-KR" altLang="en-US" sz="3600" b="1" dirty="0"/>
          </a:p>
        </p:txBody>
      </p:sp>
      <p:sp>
        <p:nvSpPr>
          <p:cNvPr id="2" name="직사각형 1"/>
          <p:cNvSpPr/>
          <p:nvPr/>
        </p:nvSpPr>
        <p:spPr>
          <a:xfrm>
            <a:off x="121919" y="955964"/>
            <a:ext cx="9080270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6. </a:t>
            </a:r>
            <a:r>
              <a:rPr lang="en-US" altLang="ko-KR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개설강좌</a:t>
            </a: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정보</a:t>
            </a: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화면</a:t>
            </a: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(7. </a:t>
            </a:r>
            <a:r>
              <a:rPr lang="en-US" altLang="ko-KR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수강신청</a:t>
            </a: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화면으로</a:t>
            </a: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이동하여</a:t>
            </a: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강의계획서</a:t>
            </a: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보기</a:t>
            </a: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가능</a:t>
            </a:r>
            <a:r>
              <a:rPr lang="en-US" altLang="ko-KR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)</a:t>
            </a:r>
            <a:endParaRPr lang="en-US" altLang="ko-KR" b="1" kern="0" dirty="0">
              <a:solidFill>
                <a:srgbClr val="000000"/>
              </a:solidFill>
              <a:latin typeface="바탕" panose="02030600000101010101" pitchFamily="18" charset="-127"/>
            </a:endParaRPr>
          </a:p>
        </p:txBody>
      </p:sp>
      <p:pic>
        <p:nvPicPr>
          <p:cNvPr id="13313" name="_x256956200" descr="EMB00001e80043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94" y="1695796"/>
            <a:ext cx="9252066" cy="4912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3420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</a:t>
            </a:r>
            <a:endParaRPr lang="ko-KR" altLang="en-US" sz="3600" b="1" dirty="0"/>
          </a:p>
        </p:txBody>
      </p:sp>
      <p:sp>
        <p:nvSpPr>
          <p:cNvPr id="2" name="직사각형 1"/>
          <p:cNvSpPr/>
          <p:nvPr/>
        </p:nvSpPr>
        <p:spPr>
          <a:xfrm>
            <a:off x="121919" y="955964"/>
            <a:ext cx="90802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b="1" dirty="0"/>
              <a:t>7. </a:t>
            </a:r>
            <a:r>
              <a:rPr lang="ko-KR" altLang="en-US" b="1" dirty="0"/>
              <a:t>수강신청 화면</a:t>
            </a:r>
            <a:r>
              <a:rPr lang="en-US" altLang="ko-KR" b="1" dirty="0"/>
              <a:t>[</a:t>
            </a:r>
            <a:r>
              <a:rPr lang="ko-KR" altLang="en-US" b="1" dirty="0"/>
              <a:t>수강신청 </a:t>
            </a:r>
            <a:r>
              <a:rPr lang="en-US" altLang="ko-KR" b="1" dirty="0"/>
              <a:t>-&gt;</a:t>
            </a:r>
            <a:r>
              <a:rPr lang="ko-KR" altLang="en-US" b="1" dirty="0"/>
              <a:t>수강신청 내역</a:t>
            </a:r>
            <a:r>
              <a:rPr lang="en-US" altLang="ko-KR" b="1" dirty="0"/>
              <a:t>(</a:t>
            </a:r>
            <a:r>
              <a:rPr lang="ko-KR" altLang="en-US" b="1" dirty="0" err="1"/>
              <a:t>수강취소</a:t>
            </a:r>
            <a:r>
              <a:rPr lang="ko-KR" altLang="en-US" b="1" dirty="0"/>
              <a:t> 및 학점 확인</a:t>
            </a:r>
            <a:r>
              <a:rPr lang="en-US" altLang="ko-KR" b="1" dirty="0"/>
              <a:t>)</a:t>
            </a:r>
            <a:endParaRPr lang="ko-KR" altLang="en-US" b="1" dirty="0"/>
          </a:p>
          <a:p>
            <a:pPr fontAlgn="base"/>
            <a:r>
              <a:rPr lang="ko-KR" altLang="en-US" b="1" dirty="0"/>
              <a:t>신청 버튼을 클릭하여 수강신청을 하면 수강신청내역 목록에 추가된다</a:t>
            </a:r>
            <a:r>
              <a:rPr lang="en-US" altLang="ko-KR" b="1" dirty="0"/>
              <a:t>.</a:t>
            </a:r>
            <a:endParaRPr lang="ko-KR" altLang="en-US" dirty="0"/>
          </a:p>
        </p:txBody>
      </p:sp>
      <p:pic>
        <p:nvPicPr>
          <p:cNvPr id="14337" name="_x253592240" descr="EMB00001e8004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8" y="1774601"/>
            <a:ext cx="9712037" cy="473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09312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</a:t>
            </a:r>
            <a:endParaRPr lang="ko-KR" altLang="en-US" sz="3600" b="1" dirty="0"/>
          </a:p>
        </p:txBody>
      </p:sp>
      <p:sp>
        <p:nvSpPr>
          <p:cNvPr id="2" name="직사각형 1"/>
          <p:cNvSpPr/>
          <p:nvPr/>
        </p:nvSpPr>
        <p:spPr>
          <a:xfrm>
            <a:off x="121919" y="955964"/>
            <a:ext cx="90802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b="1" dirty="0"/>
              <a:t>7. </a:t>
            </a:r>
            <a:r>
              <a:rPr lang="ko-KR" altLang="en-US" b="1" dirty="0"/>
              <a:t>수강신청 화면</a:t>
            </a:r>
            <a:r>
              <a:rPr lang="en-US" altLang="ko-KR" b="1" dirty="0"/>
              <a:t>[</a:t>
            </a:r>
            <a:r>
              <a:rPr lang="ko-KR" altLang="en-US" b="1" dirty="0"/>
              <a:t>수강신청 </a:t>
            </a:r>
            <a:r>
              <a:rPr lang="en-US" altLang="ko-KR" b="1" dirty="0"/>
              <a:t>-&gt;</a:t>
            </a:r>
            <a:r>
              <a:rPr lang="ko-KR" altLang="en-US" b="1" dirty="0"/>
              <a:t>수강신청 내역</a:t>
            </a:r>
            <a:r>
              <a:rPr lang="en-US" altLang="ko-KR" b="1" dirty="0"/>
              <a:t>(</a:t>
            </a:r>
            <a:r>
              <a:rPr lang="ko-KR" altLang="en-US" b="1" dirty="0" err="1"/>
              <a:t>수강취소</a:t>
            </a:r>
            <a:r>
              <a:rPr lang="ko-KR" altLang="en-US" b="1" dirty="0"/>
              <a:t> 및 학점 확인</a:t>
            </a:r>
            <a:r>
              <a:rPr lang="en-US" altLang="ko-KR" b="1" dirty="0"/>
              <a:t>)</a:t>
            </a:r>
            <a:endParaRPr lang="ko-KR" altLang="en-US" b="1" dirty="0"/>
          </a:p>
          <a:p>
            <a:pPr fontAlgn="base"/>
            <a:r>
              <a:rPr lang="ko-KR" altLang="en-US" b="1" dirty="0"/>
              <a:t>신청 버튼을 클릭하여 수강신청을 하면 수강신청내역 목록에 추가된다</a:t>
            </a:r>
            <a:r>
              <a:rPr lang="en-US" altLang="ko-KR" b="1" dirty="0"/>
              <a:t>.</a:t>
            </a:r>
            <a:endParaRPr lang="ko-KR" altLang="en-US" dirty="0"/>
          </a:p>
        </p:txBody>
      </p:sp>
      <p:pic>
        <p:nvPicPr>
          <p:cNvPr id="15361" name="_x253592720" descr="EMB00001e8004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95" y="1702615"/>
            <a:ext cx="9401695" cy="4897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2094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</a:t>
            </a:r>
            <a:endParaRPr lang="ko-KR" altLang="en-US" sz="3600" b="1" dirty="0"/>
          </a:p>
        </p:txBody>
      </p:sp>
      <p:sp>
        <p:nvSpPr>
          <p:cNvPr id="2" name="직사각형 1"/>
          <p:cNvSpPr/>
          <p:nvPr/>
        </p:nvSpPr>
        <p:spPr>
          <a:xfrm>
            <a:off x="121919" y="955964"/>
            <a:ext cx="90802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b="1" dirty="0"/>
              <a:t>7. </a:t>
            </a:r>
            <a:r>
              <a:rPr lang="ko-KR" altLang="en-US" b="1" dirty="0"/>
              <a:t>수강신청 화면</a:t>
            </a:r>
            <a:r>
              <a:rPr lang="en-US" altLang="ko-KR" b="1" dirty="0"/>
              <a:t>[</a:t>
            </a:r>
            <a:r>
              <a:rPr lang="ko-KR" altLang="en-US" b="1" dirty="0"/>
              <a:t>수강신청 </a:t>
            </a:r>
            <a:r>
              <a:rPr lang="en-US" altLang="ko-KR" b="1" dirty="0"/>
              <a:t>-&gt;</a:t>
            </a:r>
            <a:r>
              <a:rPr lang="ko-KR" altLang="en-US" b="1" dirty="0"/>
              <a:t>수강신청 내역</a:t>
            </a:r>
            <a:r>
              <a:rPr lang="en-US" altLang="ko-KR" b="1" dirty="0"/>
              <a:t>(</a:t>
            </a:r>
            <a:r>
              <a:rPr lang="ko-KR" altLang="en-US" b="1" dirty="0" err="1"/>
              <a:t>수강취소</a:t>
            </a:r>
            <a:r>
              <a:rPr lang="ko-KR" altLang="en-US" b="1" dirty="0"/>
              <a:t> 및 학점 확인</a:t>
            </a:r>
            <a:r>
              <a:rPr lang="en-US" altLang="ko-KR" b="1" dirty="0"/>
              <a:t>)</a:t>
            </a:r>
            <a:endParaRPr lang="ko-KR" altLang="en-US" b="1" dirty="0"/>
          </a:p>
          <a:p>
            <a:pPr fontAlgn="base"/>
            <a:r>
              <a:rPr lang="ko-KR" altLang="en-US" b="1" dirty="0"/>
              <a:t>신청 버튼을 클릭하여 수강신청을 하면 수강신청내역 목록에 추가된다</a:t>
            </a:r>
            <a:r>
              <a:rPr lang="en-US" altLang="ko-KR" b="1" dirty="0"/>
              <a:t>.</a:t>
            </a:r>
            <a:endParaRPr lang="ko-KR" altLang="en-US" dirty="0"/>
          </a:p>
        </p:txBody>
      </p:sp>
      <p:pic>
        <p:nvPicPr>
          <p:cNvPr id="16385" name="_x256961800" descr="EMB00001e8004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8" y="1670859"/>
            <a:ext cx="9712037" cy="4987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882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수강신청 방법</a:t>
            </a:r>
            <a:endParaRPr lang="ko-KR" altLang="en-US" sz="3600" b="1" dirty="0"/>
          </a:p>
        </p:txBody>
      </p:sp>
      <p:sp>
        <p:nvSpPr>
          <p:cNvPr id="2" name="직사각형 1"/>
          <p:cNvSpPr/>
          <p:nvPr/>
        </p:nvSpPr>
        <p:spPr>
          <a:xfrm>
            <a:off x="121919" y="955964"/>
            <a:ext cx="90802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b="1" dirty="0"/>
              <a:t>8. </a:t>
            </a:r>
            <a:r>
              <a:rPr lang="ko-KR" altLang="en-US" b="1" dirty="0" err="1"/>
              <a:t>강의시간표</a:t>
            </a:r>
            <a:r>
              <a:rPr lang="ko-KR" altLang="en-US" b="1" dirty="0"/>
              <a:t> 화면</a:t>
            </a:r>
            <a:r>
              <a:rPr lang="en-US" altLang="ko-KR" b="1" dirty="0"/>
              <a:t>(</a:t>
            </a:r>
            <a:r>
              <a:rPr lang="ko-KR" altLang="en-US" b="1" dirty="0"/>
              <a:t>수강신청 후 확인</a:t>
            </a:r>
            <a:r>
              <a:rPr lang="en-US" altLang="ko-KR" b="1" dirty="0"/>
              <a:t>)</a:t>
            </a:r>
            <a:endParaRPr lang="ko-KR" altLang="en-US" dirty="0"/>
          </a:p>
        </p:txBody>
      </p:sp>
      <p:pic>
        <p:nvPicPr>
          <p:cNvPr id="17409" name="_x256958040" descr="EMB00001e80044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35" y="1418983"/>
            <a:ext cx="9742516" cy="475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3147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0"/>
            <a:ext cx="12192000" cy="95596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 smtClean="0"/>
              <a:t>문의</a:t>
            </a:r>
            <a:endParaRPr lang="ko-KR" altLang="en-US" sz="36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89462" y="1346662"/>
            <a:ext cx="10515600" cy="44556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729048" y="2074062"/>
            <a:ext cx="9060872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dirty="0" smtClean="0"/>
              <a:t>학사제도 및 수강신청 문의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err="1" smtClean="0"/>
              <a:t>교무지원팀</a:t>
            </a:r>
            <a:r>
              <a:rPr lang="ko-KR" altLang="en-US" dirty="0" smtClean="0"/>
              <a:t> </a:t>
            </a:r>
            <a:r>
              <a:rPr lang="en-US" altLang="ko-KR" dirty="0" smtClean="0"/>
              <a:t>: T. 041-731-3046, 3041, 3047, 3580, 3043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dirty="0" err="1" smtClean="0"/>
              <a:t>교무지원팀</a:t>
            </a:r>
            <a:r>
              <a:rPr lang="ko-KR" altLang="en-US" dirty="0" smtClean="0"/>
              <a:t> 방문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본관 </a:t>
            </a:r>
            <a:r>
              <a:rPr lang="en-US" altLang="ko-KR" dirty="0" smtClean="0"/>
              <a:t>1</a:t>
            </a:r>
            <a:r>
              <a:rPr lang="ko-KR" altLang="en-US" dirty="0" smtClean="0"/>
              <a:t>층 </a:t>
            </a:r>
            <a:r>
              <a:rPr lang="ko-KR" altLang="en-US" dirty="0" err="1" smtClean="0"/>
              <a:t>교학지원처</a:t>
            </a:r>
            <a:r>
              <a:rPr lang="ko-KR" altLang="en-US" dirty="0" smtClean="0"/>
              <a:t> 내 </a:t>
            </a:r>
            <a:r>
              <a:rPr lang="ko-KR" altLang="en-US" dirty="0" err="1" smtClean="0"/>
              <a:t>교무지원팀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66754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788" y="6177778"/>
            <a:ext cx="2235212" cy="61898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1726095"/>
            <a:ext cx="12192000" cy="2703845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b="1" dirty="0" smtClean="0"/>
              <a:t>감사합니다</a:t>
            </a:r>
            <a:r>
              <a:rPr lang="en-US" altLang="ko-KR" sz="5400" b="1" dirty="0" smtClean="0"/>
              <a:t>.</a:t>
            </a:r>
            <a:endParaRPr lang="ko-KR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3748617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TM03090430[[fn=밴드]]</Template>
  <TotalTime>1119</TotalTime>
  <Words>1207</Words>
  <Application>Microsoft Office PowerPoint</Application>
  <PresentationFormat>와이드스크린</PresentationFormat>
  <Paragraphs>337</Paragraphs>
  <Slides>31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31</vt:i4>
      </vt:variant>
    </vt:vector>
  </HeadingPairs>
  <TitlesOfParts>
    <vt:vector size="36" baseType="lpstr">
      <vt:lpstr>맑은 고딕</vt:lpstr>
      <vt:lpstr>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GGU</dc:creator>
  <cp:lastModifiedBy>GGU</cp:lastModifiedBy>
  <cp:revision>48</cp:revision>
  <dcterms:created xsi:type="dcterms:W3CDTF">2020-03-12T07:11:40Z</dcterms:created>
  <dcterms:modified xsi:type="dcterms:W3CDTF">2021-02-25T00:39:33Z</dcterms:modified>
</cp:coreProperties>
</file>