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352" r:id="rId2"/>
    <p:sldId id="322" r:id="rId3"/>
    <p:sldId id="323" r:id="rId4"/>
    <p:sldId id="347" r:id="rId5"/>
    <p:sldId id="348" r:id="rId6"/>
    <p:sldId id="349" r:id="rId7"/>
    <p:sldId id="350" r:id="rId8"/>
    <p:sldId id="351" r:id="rId9"/>
  </p:sldIdLst>
  <p:sldSz cx="7561263" cy="10693400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7F"/>
    <a:srgbClr val="BAC0C7"/>
    <a:srgbClr val="F9FCFD"/>
    <a:srgbClr val="E5DD9C"/>
    <a:srgbClr val="D8DFE1"/>
    <a:srgbClr val="FF6600"/>
    <a:srgbClr val="E16742"/>
    <a:srgbClr val="F5AC3C"/>
    <a:srgbClr val="004C59"/>
    <a:srgbClr val="95C9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0" autoAdjust="0"/>
    <p:restoredTop sz="94660"/>
  </p:normalViewPr>
  <p:slideViewPr>
    <p:cSldViewPr>
      <p:cViewPr varScale="1">
        <p:scale>
          <a:sx n="74" d="100"/>
          <a:sy n="74" d="100"/>
        </p:scale>
        <p:origin x="3414" y="72"/>
      </p:cViewPr>
      <p:guideLst>
        <p:guide orient="horz" pos="336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1A9E6-469A-45D1-AB2D-DCC4E9D07D95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4538"/>
            <a:ext cx="26320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843020-751B-4893-90F2-F9504972C6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708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7095" y="3321886"/>
            <a:ext cx="6427074" cy="22921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34190" y="6059593"/>
            <a:ext cx="5292884" cy="27327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A3D3C-E2AA-4C47-BC96-CA13DDC644C5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5D93C-B932-4096-97B5-9386BFD81A8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A40DA-AFE3-48D4-8A54-BFB27E4FC8DE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2D135-A94D-4CFF-A33B-054B00968F6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7287" y="6871500"/>
            <a:ext cx="6427074" cy="2123828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7287" y="4532320"/>
            <a:ext cx="6427074" cy="233918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77799-54A9-46C8-A212-B17CAED64798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D5B67-B28E-4988-8F9C-76AA8A9BF56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8063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43642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8D9DA-6A10-42A1-A622-C49FC01FAB32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3E3B2-B00B-4500-A11C-C1FB11C541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8063" y="2393639"/>
            <a:ext cx="3340871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8063" y="3391194"/>
            <a:ext cx="3340871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41017" y="2393639"/>
            <a:ext cx="3342183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41017" y="3391194"/>
            <a:ext cx="3342183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6D0FC-A61B-45F8-AC3A-D01358DCD115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7C8E3-844F-41B3-B198-50EB2DEA97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17EC3-56CB-4526-8F77-A044DD1F3B4A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3EE50-FDC2-4652-9F5D-742B75509B2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B19AB-1662-4374-993B-5CC94BFCD07D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ADD5F-6084-4CD1-90B0-8AFF43920B6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8064" y="425756"/>
            <a:ext cx="2487603" cy="18119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56244" y="425756"/>
            <a:ext cx="4226956" cy="9126521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3" cy="73145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1C705-B1A6-4D3F-94F2-4BBC85817B01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E63ED-BC77-46FA-9C30-8BE85D237A6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2060" y="7485380"/>
            <a:ext cx="4536758" cy="88369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82060" y="8369071"/>
            <a:ext cx="4536758" cy="125498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B8066-A0AC-404C-90F4-ECE6788314A3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6B84E-BCCF-4F1F-A9C1-9CB1B0BE1BC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5E408-89C4-4074-B324-F08BCD483C91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B712A-F55F-4742-903E-3EFA6DF4B915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81916" y="428232"/>
            <a:ext cx="1701284" cy="912404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8063" y="428232"/>
            <a:ext cx="4977831" cy="912404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94D6E-6D9C-4668-897D-F3AE71BC1ED1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09951-5FCC-48FF-885B-96E503950EB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50B203F-E971-4FCB-A7AA-93DA0FEAE0CF}" type="datetime1">
              <a:rPr lang="ko-KR" altLang="en-US" smtClean="0"/>
              <a:pPr>
                <a:defRPr/>
              </a:pPr>
              <a:t>2023-08-30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EBC6F9C-499E-46D4-830E-340F5097D4E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4278EC2C-ED14-A8CD-6E2B-5F9FB3CA6DC0}"/>
              </a:ext>
            </a:extLst>
          </p:cNvPr>
          <p:cNvGrpSpPr/>
          <p:nvPr userDrawn="1"/>
        </p:nvGrpSpPr>
        <p:grpSpPr>
          <a:xfrm>
            <a:off x="5240318" y="239059"/>
            <a:ext cx="1943120" cy="603258"/>
            <a:chOff x="3241087" y="1218162"/>
            <a:chExt cx="1943120" cy="603258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DB7B47F0-D34B-824C-EB91-71CF58F77A0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r="72409"/>
            <a:stretch/>
          </p:blipFill>
          <p:spPr>
            <a:xfrm>
              <a:off x="3241087" y="1227126"/>
              <a:ext cx="576000" cy="594294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5E1A78-2807-F112-9152-BC613AA59A1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35869" r="36540"/>
            <a:stretch/>
          </p:blipFill>
          <p:spPr>
            <a:xfrm>
              <a:off x="3924647" y="1227126"/>
              <a:ext cx="576000" cy="594294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99E7F5C2-F1E1-70EA-0821-7E17274BF27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71737" r="672"/>
            <a:stretch/>
          </p:blipFill>
          <p:spPr>
            <a:xfrm>
              <a:off x="4608207" y="1218162"/>
              <a:ext cx="576000" cy="594294"/>
            </a:xfrm>
            <a:prstGeom prst="rect">
              <a:avLst/>
            </a:prstGeom>
          </p:spPr>
        </p:pic>
      </p:grp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D7336C6D-CFB0-EF43-7DC5-771A0F04BBB5}"/>
              </a:ext>
            </a:extLst>
          </p:cNvPr>
          <p:cNvCxnSpPr/>
          <p:nvPr userDrawn="1"/>
        </p:nvCxnSpPr>
        <p:spPr>
          <a:xfrm>
            <a:off x="-107801" y="1009650"/>
            <a:ext cx="7776864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ates.ggu.ac.kr/" TargetMode="External"/><Relationship Id="rId2" Type="http://schemas.openxmlformats.org/officeDocument/2006/relationships/hyperlink" Target="https://ggu.ac.kr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76B6F2-358B-4688-AC8E-2E4E79A029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7094" y="4200625"/>
            <a:ext cx="6427074" cy="2292150"/>
          </a:xfrm>
        </p:spPr>
        <p:txBody>
          <a:bodyPr/>
          <a:lstStyle/>
          <a:p>
            <a:r>
              <a:rPr lang="ko-KR" altLang="en-US" b="1" dirty="0">
                <a:solidFill>
                  <a:srgbClr val="006C7F"/>
                </a:solidFill>
              </a:rPr>
              <a:t>통합정보시스템 </a:t>
            </a:r>
            <a:r>
              <a:rPr lang="en-US" altLang="ko-KR" b="1" dirty="0">
                <a:solidFill>
                  <a:srgbClr val="006C7F"/>
                </a:solidFill>
              </a:rPr>
              <a:t>GATES</a:t>
            </a:r>
            <a:br>
              <a:rPr lang="en-US" altLang="ko-KR" b="1" dirty="0">
                <a:solidFill>
                  <a:srgbClr val="006C7F"/>
                </a:solidFill>
              </a:rPr>
            </a:br>
            <a:br>
              <a:rPr lang="en-US" altLang="ko-KR" b="1" dirty="0">
                <a:solidFill>
                  <a:srgbClr val="006C7F"/>
                </a:solidFill>
              </a:rPr>
            </a:br>
            <a:r>
              <a:rPr lang="ko-KR" altLang="en-US" b="1" dirty="0">
                <a:solidFill>
                  <a:srgbClr val="006C7F"/>
                </a:solidFill>
              </a:rPr>
              <a:t>수강신청 메뉴얼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EFBD73-1A31-49B0-A621-E0698F41BB0E}"/>
              </a:ext>
            </a:extLst>
          </p:cNvPr>
          <p:cNvSpPr txBox="1"/>
          <p:nvPr/>
        </p:nvSpPr>
        <p:spPr>
          <a:xfrm>
            <a:off x="2664507" y="84430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>
                <a:latin typeface="+mj-lt"/>
              </a:rPr>
              <a:t>2023.08</a:t>
            </a:r>
            <a:endParaRPr lang="ko-KR" altLang="en-US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8965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6255" y="307531"/>
            <a:ext cx="340670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시스템 접속 및 로그인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B907B9-AE70-71AA-5394-758213DDC613}"/>
              </a:ext>
            </a:extLst>
          </p:cNvPr>
          <p:cNvSpPr txBox="1"/>
          <p:nvPr/>
        </p:nvSpPr>
        <p:spPr>
          <a:xfrm>
            <a:off x="511671" y="4370639"/>
            <a:ext cx="4290277" cy="15831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①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학교홈페이지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2"/>
              </a:rPr>
              <a:t>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홈페이지 상단의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[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GATES]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버튼을 클릭합니다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endParaRPr kumimoji="1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스퀘어_ac" panose="020B0600000101010101" pitchFamily="50" charset="-127"/>
              <a:ea typeface="나눔스퀘어_ac" panose="020B0600000101010101" pitchFamily="50" charset="-127"/>
              <a:cs typeface="+mn-cs"/>
            </a:endParaRPr>
          </a:p>
          <a:p>
            <a:pPr marL="182563" indent="-182563">
              <a:lnSpc>
                <a:spcPct val="150000"/>
              </a:lnSpc>
            </a:pPr>
            <a:endParaRPr lang="en-US" altLang="ko-KR" sz="1100" b="1" dirty="0">
              <a:solidFill>
                <a:srgbClr val="FF000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②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로그인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3"/>
              </a:rPr>
              <a:t>gates.ggu.ac.kr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7757D5-340E-487F-8979-25582A3261B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19" b="54903"/>
          <a:stretch/>
        </p:blipFill>
        <p:spPr>
          <a:xfrm>
            <a:off x="511671" y="1330112"/>
            <a:ext cx="6537920" cy="2833855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669F95AC-DDB1-4078-A913-1E3F6F941EB3}"/>
              </a:ext>
            </a:extLst>
          </p:cNvPr>
          <p:cNvGrpSpPr/>
          <p:nvPr/>
        </p:nvGrpSpPr>
        <p:grpSpPr>
          <a:xfrm>
            <a:off x="396255" y="6203973"/>
            <a:ext cx="6825368" cy="2066968"/>
            <a:chOff x="511728" y="1183273"/>
            <a:chExt cx="8120543" cy="2459194"/>
          </a:xfrm>
        </p:grpSpPr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077B4B93-10F8-41FE-9400-34789ABB97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20031" b="20552"/>
            <a:stretch/>
          </p:blipFill>
          <p:spPr>
            <a:xfrm>
              <a:off x="511728" y="1183273"/>
              <a:ext cx="8120543" cy="2459194"/>
            </a:xfrm>
            <a:prstGeom prst="rect">
              <a:avLst/>
            </a:prstGeom>
          </p:spPr>
        </p:pic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id="{4CB2ECD6-C477-4309-81D2-C8AA0C97AC24}"/>
                </a:ext>
              </a:extLst>
            </p:cNvPr>
            <p:cNvSpPr/>
            <p:nvPr/>
          </p:nvSpPr>
          <p:spPr>
            <a:xfrm>
              <a:off x="4688380" y="1460533"/>
              <a:ext cx="3440552" cy="1912690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0020DA9-28BA-49F1-96F4-F256D3A8E123}"/>
                </a:ext>
              </a:extLst>
            </p:cNvPr>
            <p:cNvSpPr txBox="1"/>
            <p:nvPr/>
          </p:nvSpPr>
          <p:spPr>
            <a:xfrm>
              <a:off x="4773336" y="1786573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①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0324468C-5474-45DC-9C2C-23DF0DE7A5FE}"/>
              </a:ext>
            </a:extLst>
          </p:cNvPr>
          <p:cNvGrpSpPr/>
          <p:nvPr/>
        </p:nvGrpSpPr>
        <p:grpSpPr>
          <a:xfrm>
            <a:off x="396255" y="8908301"/>
            <a:ext cx="5729682" cy="1478017"/>
            <a:chOff x="234891" y="3975137"/>
            <a:chExt cx="5729682" cy="1478017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B56464C1-1D25-49A6-BF3B-E985EA6C7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5229" t="46805" r="5963" b="8248"/>
            <a:stretch/>
          </p:blipFill>
          <p:spPr>
            <a:xfrm>
              <a:off x="234891" y="3975137"/>
              <a:ext cx="5729682" cy="1478017"/>
            </a:xfrm>
            <a:prstGeom prst="rect">
              <a:avLst/>
            </a:prstGeom>
            <a:ln>
              <a:solidFill>
                <a:srgbClr val="1E2129"/>
              </a:solidFill>
            </a:ln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F453934-D71E-4096-8AD8-1FC6A7A6BEE1}"/>
                </a:ext>
              </a:extLst>
            </p:cNvPr>
            <p:cNvSpPr txBox="1"/>
            <p:nvPr/>
          </p:nvSpPr>
          <p:spPr>
            <a:xfrm>
              <a:off x="1127295" y="4047145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②</a:t>
              </a:r>
            </a:p>
          </p:txBody>
        </p:sp>
        <p:sp>
          <p:nvSpPr>
            <p:cNvPr id="24" name="사각형: 둥근 모서리 23">
              <a:extLst>
                <a:ext uri="{FF2B5EF4-FFF2-40B4-BE49-F238E27FC236}">
                  <a16:creationId xmlns:a16="http://schemas.microsoft.com/office/drawing/2014/main" id="{FDC3B06A-FAB2-42E3-AD4C-3B0643600772}"/>
                </a:ext>
              </a:extLst>
            </p:cNvPr>
            <p:cNvSpPr/>
            <p:nvPr/>
          </p:nvSpPr>
          <p:spPr>
            <a:xfrm>
              <a:off x="1211003" y="4116295"/>
              <a:ext cx="708380" cy="808043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3171452B-80C8-426D-A3F7-4C48DC41FE78}"/>
              </a:ext>
            </a:extLst>
          </p:cNvPr>
          <p:cNvCxnSpPr/>
          <p:nvPr/>
        </p:nvCxnSpPr>
        <p:spPr>
          <a:xfrm flipH="1">
            <a:off x="1711760" y="8548261"/>
            <a:ext cx="3753364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5154A75C-7CC3-4EA2-990D-92A09E59F6B8}"/>
              </a:ext>
            </a:extLst>
          </p:cNvPr>
          <p:cNvCxnSpPr/>
          <p:nvPr/>
        </p:nvCxnSpPr>
        <p:spPr>
          <a:xfrm flipV="1">
            <a:off x="5465123" y="8043649"/>
            <a:ext cx="1" cy="50461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6B461D97-3BCC-4F6C-BAEE-3F3AF9561177}"/>
              </a:ext>
            </a:extLst>
          </p:cNvPr>
          <p:cNvCxnSpPr/>
          <p:nvPr/>
        </p:nvCxnSpPr>
        <p:spPr>
          <a:xfrm>
            <a:off x="1711760" y="8548261"/>
            <a:ext cx="0" cy="50119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867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직사각형 55"/>
          <p:cNvSpPr/>
          <p:nvPr/>
        </p:nvSpPr>
        <p:spPr>
          <a:xfrm>
            <a:off x="396255" y="307531"/>
            <a:ext cx="401103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학생역량시스템 홈</a:t>
            </a:r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(Home)</a:t>
            </a:r>
            <a:endParaRPr kumimoji="0" lang="ko-KR" altLang="en-US" sz="2500" b="1" dirty="0">
              <a:solidFill>
                <a:srgbClr val="006C7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33536E23-46F3-4FDB-A059-153D1E468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7" y="1551853"/>
            <a:ext cx="7165007" cy="2796383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48C96AE7-7F6E-4D3F-B671-FBB70B8C86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7" y="5850756"/>
            <a:ext cx="7165007" cy="235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979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4674700-BC92-CB89-1FF3-51609C711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361509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개설강좌 및 강의계획서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579045" cy="3652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개설과목 및 강의계획서를 조회하는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상단의 조회조건에 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학기를 설정합니다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화면이 열릴 때 현재 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학기가 자동으로 설정됩니다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조회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수강신청과목 조회 </a:t>
            </a:r>
            <a:r>
              <a:rPr lang="en-US" altLang="ko-KR" sz="1200" dirty="0">
                <a:latin typeface="+mn-ea"/>
                <a:ea typeface="+mn-ea"/>
              </a:rPr>
              <a:t>: </a:t>
            </a:r>
            <a:r>
              <a:rPr lang="ko-KR" altLang="en-US" sz="1200" dirty="0">
                <a:latin typeface="+mn-ea"/>
                <a:ea typeface="+mn-ea"/>
              </a:rPr>
              <a:t>해당학기에 본인이 수강신청한 과목만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조회조건을 만족하는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강의계획서가 작성된 개설과목에는 위 그림과 같이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문서보기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아이콘이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해당 아이콘을 클릭할 경우 강의계획서를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직전학기 강의평가 우수교원일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팀 </a:t>
            </a:r>
            <a:r>
              <a:rPr lang="ko-KR" altLang="en-US" sz="1200" dirty="0" err="1">
                <a:latin typeface="+mn-ea"/>
                <a:ea typeface="+mn-ea"/>
              </a:rPr>
              <a:t>티칭과목일</a:t>
            </a:r>
            <a:r>
              <a:rPr lang="ko-KR" altLang="en-US" sz="1200" dirty="0">
                <a:latin typeface="+mn-ea"/>
                <a:ea typeface="+mn-ea"/>
              </a:rPr>
              <a:t> 경우 배정된 교수에 우수교원이 포함되어 있을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  </a:t>
            </a:r>
            <a:r>
              <a:rPr lang="ko-KR" altLang="en-US" sz="1200" dirty="0">
                <a:latin typeface="+mn-ea"/>
                <a:ea typeface="+mn-ea"/>
              </a:rPr>
              <a:t>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2F6F1E-C3B0-A25B-FE54-2FAECF616B82}"/>
              </a:ext>
            </a:extLst>
          </p:cNvPr>
          <p:cNvSpPr txBox="1"/>
          <p:nvPr/>
        </p:nvSpPr>
        <p:spPr>
          <a:xfrm>
            <a:off x="5838528" y="167342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889D7E7-5E78-94C8-8D98-6B39AFC32737}"/>
              </a:ext>
            </a:extLst>
          </p:cNvPr>
          <p:cNvSpPr/>
          <p:nvPr/>
        </p:nvSpPr>
        <p:spPr>
          <a:xfrm>
            <a:off x="6103798" y="1750420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3EFD7E-0FEE-1B6D-5511-198F953C4A12}"/>
              </a:ext>
            </a:extLst>
          </p:cNvPr>
          <p:cNvSpPr txBox="1"/>
          <p:nvPr/>
        </p:nvSpPr>
        <p:spPr>
          <a:xfrm>
            <a:off x="402928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71F888C-F157-FB01-F2DF-B64B90922FC2}"/>
              </a:ext>
            </a:extLst>
          </p:cNvPr>
          <p:cNvSpPr/>
          <p:nvPr/>
        </p:nvSpPr>
        <p:spPr>
          <a:xfrm>
            <a:off x="668198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F0BDEC-29EA-4A9C-C3D0-88FF34A6F048}"/>
              </a:ext>
            </a:extLst>
          </p:cNvPr>
          <p:cNvSpPr txBox="1"/>
          <p:nvPr/>
        </p:nvSpPr>
        <p:spPr>
          <a:xfrm>
            <a:off x="3446165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⑤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D9C5672-CE71-813F-D08E-0CB06AF5090A}"/>
              </a:ext>
            </a:extLst>
          </p:cNvPr>
          <p:cNvSpPr/>
          <p:nvPr/>
        </p:nvSpPr>
        <p:spPr>
          <a:xfrm>
            <a:off x="3711435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5539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2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146706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수강신청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280887" cy="33959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수강신청을 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수강신청 기간일 경우에만 위와 같은 화면이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메뉴 리스트에서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수업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성적 </a:t>
            </a:r>
            <a:r>
              <a:rPr lang="en-US" altLang="ko-KR" sz="1200" dirty="0">
                <a:latin typeface="+mn-ea"/>
                <a:ea typeface="+mn-ea"/>
              </a:rPr>
              <a:t>&gt; </a:t>
            </a:r>
            <a:r>
              <a:rPr lang="ko-KR" altLang="en-US" sz="1200" dirty="0">
                <a:latin typeface="+mn-ea"/>
                <a:ea typeface="+mn-ea"/>
              </a:rPr>
              <a:t>수강신청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메뉴 클릭 시 현재 수강신청기간이 아닐 경우 아래와 같이 오류 메시지가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오류 메세지가 나타날 경우 수강신청 기간에 화면을 닫은 후 다시 열어야 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기간일 경우 상단 그림과 같이 해당 학기의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2CECA01D-E234-F33B-E9F8-D76FEC7AF2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475" b="13391"/>
          <a:stretch/>
        </p:blipFill>
        <p:spPr>
          <a:xfrm>
            <a:off x="402928" y="8155012"/>
            <a:ext cx="5969991" cy="899616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2528711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5797F80A-2CC3-3BBE-8A2D-4F068A8B3C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541"/>
          <a:stretch/>
        </p:blipFill>
        <p:spPr>
          <a:xfrm>
            <a:off x="480963" y="4770903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6473247" cy="8269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조회조건 항목별 기본값 안내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소속학과가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      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해당 학과로 개설된 과목이 없을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전체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 선택됩니다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현재 학년이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변경할 경우 자동으로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과목명을 입력한 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엔터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키를 누를 경우 해당 과목명이 포함된 개설과목이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상단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개설과목 리스트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조회조건을 만족하는 개설과목 목록이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조회된 내역 중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수강신청하고자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하는 과목의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결과에 따른 수강신청내역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처리정보가 메시지가 나타납니다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성공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당해학기 신청가능학점 부분의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②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좌측에 이수구분별 신청학점이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③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우측에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④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실패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실패사유가 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1EC22A-6686-CD35-3AD1-9338F7E63F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980"/>
          <a:stretch/>
        </p:blipFill>
        <p:spPr>
          <a:xfrm>
            <a:off x="480963" y="3271169"/>
            <a:ext cx="6840000" cy="88251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53327E39-9E1E-0517-954F-1FDE0AEE932A}"/>
              </a:ext>
            </a:extLst>
          </p:cNvPr>
          <p:cNvSpPr/>
          <p:nvPr/>
        </p:nvSpPr>
        <p:spPr>
          <a:xfrm>
            <a:off x="800745" y="3712424"/>
            <a:ext cx="387598" cy="4412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2F4DB14-30D2-15D5-BB4C-DB042A5B0FEC}"/>
              </a:ext>
            </a:extLst>
          </p:cNvPr>
          <p:cNvSpPr/>
          <p:nvPr/>
        </p:nvSpPr>
        <p:spPr>
          <a:xfrm>
            <a:off x="6334769" y="4827419"/>
            <a:ext cx="913755" cy="192826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67B2EA-D28A-082C-9786-528FFFAC05E9}"/>
              </a:ext>
            </a:extLst>
          </p:cNvPr>
          <p:cNvSpPr txBox="1"/>
          <p:nvPr/>
        </p:nvSpPr>
        <p:spPr>
          <a:xfrm>
            <a:off x="6215789" y="4569470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①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5F87029-63BE-A098-08F3-44A432D9A4B0}"/>
              </a:ext>
            </a:extLst>
          </p:cNvPr>
          <p:cNvSpPr/>
          <p:nvPr/>
        </p:nvSpPr>
        <p:spPr>
          <a:xfrm>
            <a:off x="534044" y="5198894"/>
            <a:ext cx="1009006" cy="19448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2C0269-00D5-F33E-5C99-8B7337DBA822}"/>
              </a:ext>
            </a:extLst>
          </p:cNvPr>
          <p:cNvSpPr txBox="1"/>
          <p:nvPr/>
        </p:nvSpPr>
        <p:spPr>
          <a:xfrm>
            <a:off x="884047" y="5267655"/>
            <a:ext cx="556563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C467868-0EC9-BBA8-F01E-1A23931E338C}"/>
              </a:ext>
            </a:extLst>
          </p:cNvPr>
          <p:cNvSpPr/>
          <p:nvPr/>
        </p:nvSpPr>
        <p:spPr>
          <a:xfrm>
            <a:off x="1581794" y="5431316"/>
            <a:ext cx="5666730" cy="48030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69B9175-98F5-87A9-C22D-68D982406B65}"/>
              </a:ext>
            </a:extLst>
          </p:cNvPr>
          <p:cNvSpPr txBox="1"/>
          <p:nvPr/>
        </p:nvSpPr>
        <p:spPr>
          <a:xfrm>
            <a:off x="6705022" y="5520463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③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72AA1E7-8FEE-F71E-1A57-0794393A16F8}"/>
              </a:ext>
            </a:extLst>
          </p:cNvPr>
          <p:cNvSpPr/>
          <p:nvPr/>
        </p:nvSpPr>
        <p:spPr>
          <a:xfrm>
            <a:off x="1581794" y="6764817"/>
            <a:ext cx="5666730" cy="37893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0BFC9E9-8340-A48F-FCE9-6D3FE6672CE8}"/>
              </a:ext>
            </a:extLst>
          </p:cNvPr>
          <p:cNvSpPr txBox="1"/>
          <p:nvPr/>
        </p:nvSpPr>
        <p:spPr>
          <a:xfrm>
            <a:off x="6705022" y="6826468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13148154-B4F6-CCC3-966C-694818284D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8257"/>
          <a:stretch/>
        </p:blipFill>
        <p:spPr>
          <a:xfrm>
            <a:off x="477579" y="8859552"/>
            <a:ext cx="6840000" cy="366055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3668745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7013458" cy="5960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이수한 과목을 재수강하고자 할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과목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을 선택한 후 처리하여야 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등급 등의 조건을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만족하여야만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재수강하실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요건은 학칙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또는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학사내규를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참고하시기 바랍니다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수강신청한 과목을 삭제하고자 할 경우 수강신청내역에서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삭제 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Data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 바로 삭제되므로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맑은 고딕" panose="020B0503020000020004" pitchFamily="50" charset="-127"/>
              </a:rPr>
              <a:t>삭제한 과목은 복구하실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삭제한 과목을 다시 수강 신청할 경우 수강정원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수강신청인원에 따라 수강신청이 불가능할 수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 처리결과도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＂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80E8070-EBC2-A77C-E613-FB93CF6D4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963" y="1732500"/>
            <a:ext cx="6840000" cy="115640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991B4EB8-7798-8DA0-36F7-411C956CAC70}"/>
              </a:ext>
            </a:extLst>
          </p:cNvPr>
          <p:cNvSpPr/>
          <p:nvPr/>
        </p:nvSpPr>
        <p:spPr>
          <a:xfrm>
            <a:off x="5369352" y="1996804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FFBAEAC-9E42-AD63-A40D-F3284080F5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41"/>
          <a:stretch/>
        </p:blipFill>
        <p:spPr>
          <a:xfrm>
            <a:off x="480963" y="3762524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5C924202-50A8-F377-EDC0-F42ED13976DD}"/>
              </a:ext>
            </a:extLst>
          </p:cNvPr>
          <p:cNvSpPr/>
          <p:nvPr/>
        </p:nvSpPr>
        <p:spPr>
          <a:xfrm>
            <a:off x="1838970" y="4455374"/>
            <a:ext cx="387598" cy="39285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9210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146706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성적조회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7170901"/>
            <a:ext cx="5189241" cy="16006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로그인한 학생의 이전학기까지 취득한 성적을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화면에서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성적조회</a:t>
            </a:r>
            <a:r>
              <a:rPr lang="en-US" altLang="ko-KR" sz="1200" dirty="0">
                <a:latin typeface="+mn-ea"/>
                <a:ea typeface="+mn-ea"/>
              </a:rPr>
              <a:t>＂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성적 조회 팝업이 나타나며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성적이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A5874B2-38DA-CA6B-8D7B-BF766D531368}"/>
              </a:ext>
            </a:extLst>
          </p:cNvPr>
          <p:cNvSpPr/>
          <p:nvPr/>
        </p:nvSpPr>
        <p:spPr>
          <a:xfrm>
            <a:off x="6398052" y="1834878"/>
            <a:ext cx="555198" cy="16537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115660F-5E84-7D20-1984-D5A14ED566B0}"/>
              </a:ext>
            </a:extLst>
          </p:cNvPr>
          <p:cNvGrpSpPr/>
          <p:nvPr/>
        </p:nvGrpSpPr>
        <p:grpSpPr>
          <a:xfrm>
            <a:off x="6621860" y="1922180"/>
            <a:ext cx="819543" cy="529406"/>
            <a:chOff x="1666641" y="2419764"/>
            <a:chExt cx="819543" cy="52940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B911078-FCE6-A8C9-6A31-EE1CCE43234A}"/>
                </a:ext>
              </a:extLst>
            </p:cNvPr>
            <p:cNvSpPr txBox="1"/>
            <p:nvPr/>
          </p:nvSpPr>
          <p:spPr>
            <a:xfrm>
              <a:off x="1944048" y="2672171"/>
              <a:ext cx="542136" cy="2769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olid"/>
            </a:ln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>
                  <a:latin typeface="+mn-ea"/>
                  <a:ea typeface="+mn-ea"/>
                </a:rPr>
                <a:t>클릭</a:t>
              </a:r>
              <a:r>
                <a:rPr lang="en-US" altLang="ko-KR" sz="1200" b="1" dirty="0">
                  <a:latin typeface="+mn-ea"/>
                  <a:ea typeface="+mn-ea"/>
                </a:rPr>
                <a:t>!</a:t>
              </a:r>
              <a:endParaRPr lang="ko-KR" altLang="en-US" sz="1200" b="1" dirty="0">
                <a:latin typeface="+mn-ea"/>
                <a:ea typeface="+mn-ea"/>
              </a:endParaRPr>
            </a:p>
          </p:txBody>
        </p:sp>
        <p:pic>
          <p:nvPicPr>
            <p:cNvPr id="6" name="Picture 6" descr="C:\Users\JMH\Desktop\제목 없음-2.gif">
              <a:extLst>
                <a:ext uri="{FF2B5EF4-FFF2-40B4-BE49-F238E27FC236}">
                  <a16:creationId xmlns:a16="http://schemas.microsoft.com/office/drawing/2014/main" id="{4E6A1AC2-C803-E613-1EA3-CA21ECB5EC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66641" y="2419764"/>
              <a:ext cx="401583" cy="360040"/>
            </a:xfrm>
            <a:prstGeom prst="rect">
              <a:avLst/>
            </a:prstGeom>
            <a:noFill/>
          </p:spPr>
        </p:pic>
      </p:grpSp>
      <p:cxnSp>
        <p:nvCxnSpPr>
          <p:cNvPr id="7" name="연결선: 꺾임 6">
            <a:extLst>
              <a:ext uri="{FF2B5EF4-FFF2-40B4-BE49-F238E27FC236}">
                <a16:creationId xmlns:a16="http://schemas.microsoft.com/office/drawing/2014/main" id="{0D5B8824-ECC9-83AF-71CA-22489D193E31}"/>
              </a:ext>
            </a:extLst>
          </p:cNvPr>
          <p:cNvCxnSpPr>
            <a:cxnSpLocks/>
            <a:stCxn id="5" idx="2"/>
            <a:endCxn id="11" idx="3"/>
          </p:cNvCxnSpPr>
          <p:nvPr/>
        </p:nvCxnSpPr>
        <p:spPr>
          <a:xfrm rot="5400000">
            <a:off x="5858668" y="3415569"/>
            <a:ext cx="2275650" cy="347684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2C635DDD-2EBB-7C64-40ED-8A445CB615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524"/>
          <a:stretch/>
        </p:blipFill>
        <p:spPr>
          <a:xfrm>
            <a:off x="656623" y="2451587"/>
            <a:ext cx="6166028" cy="4551298"/>
          </a:xfrm>
          <a:prstGeom prst="rect">
            <a:avLst/>
          </a:prstGeom>
          <a:ln>
            <a:solidFill>
              <a:srgbClr val="BAC0C7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0446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1962</TotalTime>
  <Words>616</Words>
  <Application>Microsoft Office PowerPoint</Application>
  <PresentationFormat>사용자 지정</PresentationFormat>
  <Paragraphs>53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굴림</vt:lpstr>
      <vt:lpstr>나눔스퀘어_ac</vt:lpstr>
      <vt:lpstr>맑은 고딕</vt:lpstr>
      <vt:lpstr>Arial</vt:lpstr>
      <vt:lpstr>Office 테마</vt:lpstr>
      <vt:lpstr>통합정보시스템 GATES  수강신청 메뉴얼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파워포인트배경_세로형</dc:title>
  <dc:creator>㈜인비닷컴</dc:creator>
  <dc:description>무단 복제 배포시 법적 불이익을 받을 수 있습니다.</dc:description>
  <cp:lastModifiedBy>GGU</cp:lastModifiedBy>
  <cp:revision>583</cp:revision>
  <cp:lastPrinted>2022-10-26T07:35:35Z</cp:lastPrinted>
  <dcterms:created xsi:type="dcterms:W3CDTF">2013-12-05T04:50:26Z</dcterms:created>
  <dcterms:modified xsi:type="dcterms:W3CDTF">2023-08-29T23:14:48Z</dcterms:modified>
  <cp:category>본 문서의 저작권은 비즈폼에 있습니다.</cp:category>
</cp:coreProperties>
</file>