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sldIdLst>
    <p:sldId id="352" r:id="rId2"/>
    <p:sldId id="322" r:id="rId3"/>
    <p:sldId id="323" r:id="rId4"/>
    <p:sldId id="347" r:id="rId5"/>
    <p:sldId id="348" r:id="rId6"/>
    <p:sldId id="349" r:id="rId7"/>
    <p:sldId id="350" r:id="rId8"/>
    <p:sldId id="351" r:id="rId9"/>
  </p:sldIdLst>
  <p:sldSz cx="7561263" cy="10693400"/>
  <p:notesSz cx="6797675" cy="9928225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7F"/>
    <a:srgbClr val="BAC0C7"/>
    <a:srgbClr val="F9FCFD"/>
    <a:srgbClr val="E5DD9C"/>
    <a:srgbClr val="D8DFE1"/>
    <a:srgbClr val="FF6600"/>
    <a:srgbClr val="E16742"/>
    <a:srgbClr val="F5AC3C"/>
    <a:srgbClr val="004C59"/>
    <a:srgbClr val="95C9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30" autoAdjust="0"/>
    <p:restoredTop sz="94660"/>
  </p:normalViewPr>
  <p:slideViewPr>
    <p:cSldViewPr>
      <p:cViewPr varScale="1">
        <p:scale>
          <a:sx n="74" d="100"/>
          <a:sy n="74" d="100"/>
        </p:scale>
        <p:origin x="3414" y="72"/>
      </p:cViewPr>
      <p:guideLst>
        <p:guide orient="horz" pos="3368"/>
        <p:guide pos="23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41A9E6-469A-45D1-AB2D-DCC4E9D07D95}" type="datetimeFigureOut">
              <a:rPr lang="ko-KR" altLang="en-US" smtClean="0"/>
              <a:pPr/>
              <a:t>2024-08-07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82800" y="744538"/>
            <a:ext cx="26320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843020-751B-4893-90F2-F9504972C6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7088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67095" y="3321886"/>
            <a:ext cx="6427074" cy="229215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34190" y="6059593"/>
            <a:ext cx="5292884" cy="273275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A3D3C-E2AA-4C47-BC96-CA13DDC644C5}" type="datetime1">
              <a:rPr lang="ko-KR" altLang="en-US" smtClean="0"/>
              <a:pPr>
                <a:defRPr/>
              </a:pPr>
              <a:t>2024-08-07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5D93C-B932-4096-97B5-9386BFD81A8A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77825" y="2495550"/>
            <a:ext cx="6805613" cy="70564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A40DA-AFE3-48D4-8A54-BFB27E4FC8DE}" type="datetime1">
              <a:rPr lang="ko-KR" altLang="en-US" smtClean="0"/>
              <a:pPr>
                <a:defRPr/>
              </a:pPr>
              <a:t>2024-08-07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2D135-A94D-4CFF-A33B-054B00968F6A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97287" y="6871500"/>
            <a:ext cx="6427074" cy="2123828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97287" y="4532320"/>
            <a:ext cx="6427074" cy="233918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77799-54A9-46C8-A212-B17CAED64798}" type="datetime1">
              <a:rPr lang="ko-KR" altLang="en-US" smtClean="0"/>
              <a:pPr>
                <a:defRPr/>
              </a:pPr>
              <a:t>2024-08-07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D5B67-B28E-4988-8F9C-76AA8A9BF569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78063" y="2495127"/>
            <a:ext cx="3339558" cy="70571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843642" y="2495127"/>
            <a:ext cx="3339558" cy="70571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8D9DA-6A10-42A1-A622-C49FC01FAB32}" type="datetime1">
              <a:rPr lang="ko-KR" altLang="en-US" smtClean="0"/>
              <a:pPr>
                <a:defRPr/>
              </a:pPr>
              <a:t>2024-08-07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3E3B2-B00B-4500-A11C-C1FB11C5418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78063" y="2393639"/>
            <a:ext cx="3340871" cy="99755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78063" y="3391194"/>
            <a:ext cx="3340871" cy="616108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841017" y="2393639"/>
            <a:ext cx="3342183" cy="99755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841017" y="3391194"/>
            <a:ext cx="3342183" cy="616108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6D0FC-A61B-45F8-AC3A-D01358DCD115}" type="datetime1">
              <a:rPr lang="ko-KR" altLang="en-US" smtClean="0"/>
              <a:pPr>
                <a:defRPr/>
              </a:pPr>
              <a:t>2024-08-07</a:t>
            </a:fld>
            <a:endParaRPr lang="ko-KR" altLang="en-US" dirty="0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7C8E3-844F-41B3-B198-50EB2DEA978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17EC3-56CB-4526-8F77-A044DD1F3B4A}" type="datetime1">
              <a:rPr lang="ko-KR" altLang="en-US" smtClean="0"/>
              <a:pPr>
                <a:defRPr/>
              </a:pPr>
              <a:t>2024-08-07</a:t>
            </a:fld>
            <a:endParaRPr lang="ko-KR" altLang="en-US" dirty="0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3EE50-FDC2-4652-9F5D-742B75509B26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BB19AB-1662-4374-993B-5CC94BFCD07D}" type="datetime1">
              <a:rPr lang="ko-KR" altLang="en-US" smtClean="0"/>
              <a:pPr>
                <a:defRPr/>
              </a:pPr>
              <a:t>2024-08-07</a:t>
            </a:fld>
            <a:endParaRPr lang="ko-KR" alt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ADD5F-6084-4CD1-90B0-8AFF43920B63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8064" y="425756"/>
            <a:ext cx="2487603" cy="18119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956244" y="425756"/>
            <a:ext cx="4226956" cy="9126521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78064" y="2237694"/>
            <a:ext cx="2487603" cy="731458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1C705-B1A6-4D3F-94F2-4BBC85817B01}" type="datetime1">
              <a:rPr lang="ko-KR" altLang="en-US" smtClean="0"/>
              <a:pPr>
                <a:defRPr/>
              </a:pPr>
              <a:t>2024-08-07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E63ED-BC77-46FA-9C30-8BE85D237A6D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82060" y="7485380"/>
            <a:ext cx="4536758" cy="88369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82060" y="955475"/>
            <a:ext cx="4536758" cy="641604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82060" y="8369071"/>
            <a:ext cx="4536758" cy="125498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8B8066-A0AC-404C-90F4-ECE6788314A3}" type="datetime1">
              <a:rPr lang="ko-KR" altLang="en-US" smtClean="0"/>
              <a:pPr>
                <a:defRPr/>
              </a:pPr>
              <a:t>2024-08-07</a:t>
            </a:fld>
            <a:endParaRPr lang="ko-KR" altLang="en-US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6B84E-BCCF-4F1F-A9C1-9CB1B0BE1BC6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7825" y="2495550"/>
            <a:ext cx="6805613" cy="70564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5E408-89C4-4074-B324-F08BCD483C91}" type="datetime1">
              <a:rPr lang="ko-KR" altLang="en-US" smtClean="0"/>
              <a:pPr>
                <a:defRPr/>
              </a:pPr>
              <a:t>2024-08-07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B712A-F55F-4742-903E-3EFA6DF4B915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481916" y="428232"/>
            <a:ext cx="1701284" cy="912404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8063" y="428232"/>
            <a:ext cx="4977831" cy="912404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94D6E-6D9C-4668-897D-F3AE71BC1ED1}" type="datetime1">
              <a:rPr lang="ko-KR" altLang="en-US" smtClean="0"/>
              <a:pPr>
                <a:defRPr/>
              </a:pPr>
              <a:t>2024-08-07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09951-5FCC-48FF-885B-96E503950EB2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77825" y="9910763"/>
            <a:ext cx="1765300" cy="569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50B203F-E971-4FCB-A7AA-93DA0FEAE0CF}" type="datetime1">
              <a:rPr lang="ko-KR" altLang="en-US" smtClean="0"/>
              <a:pPr>
                <a:defRPr/>
              </a:pPr>
              <a:t>2024-08-07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582863" y="9910763"/>
            <a:ext cx="2395537" cy="569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418138" y="9910763"/>
            <a:ext cx="1765300" cy="5699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EBC6F9C-499E-46D4-830E-340F5097D4ED}" type="slidenum">
              <a:rPr lang="ko-KR" altLang="en-US"/>
              <a:pPr>
                <a:defRPr/>
              </a:pPr>
              <a:t>‹#›</a:t>
            </a:fld>
            <a:endParaRPr lang="ko-KR" altLang="en-US" dirty="0"/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4278EC2C-ED14-A8CD-6E2B-5F9FB3CA6DC0}"/>
              </a:ext>
            </a:extLst>
          </p:cNvPr>
          <p:cNvGrpSpPr/>
          <p:nvPr userDrawn="1"/>
        </p:nvGrpSpPr>
        <p:grpSpPr>
          <a:xfrm>
            <a:off x="5240318" y="239059"/>
            <a:ext cx="1943120" cy="603258"/>
            <a:chOff x="3241087" y="1218162"/>
            <a:chExt cx="1943120" cy="603258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DB7B47F0-D34B-824C-EB91-71CF58F77A0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3"/>
            <a:srcRect r="72409"/>
            <a:stretch/>
          </p:blipFill>
          <p:spPr>
            <a:xfrm>
              <a:off x="3241087" y="1227126"/>
              <a:ext cx="576000" cy="594294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C25E1A78-2807-F112-9152-BC613AA59A1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3"/>
            <a:srcRect l="35869" r="36540"/>
            <a:stretch/>
          </p:blipFill>
          <p:spPr>
            <a:xfrm>
              <a:off x="3924647" y="1227126"/>
              <a:ext cx="576000" cy="594294"/>
            </a:xfrm>
            <a:prstGeom prst="rect">
              <a:avLst/>
            </a:prstGeom>
          </p:spPr>
        </p:pic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99E7F5C2-F1E1-70EA-0821-7E17274BF27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3"/>
            <a:srcRect l="71737" r="672"/>
            <a:stretch/>
          </p:blipFill>
          <p:spPr>
            <a:xfrm>
              <a:off x="4608207" y="1218162"/>
              <a:ext cx="576000" cy="594294"/>
            </a:xfrm>
            <a:prstGeom prst="rect">
              <a:avLst/>
            </a:prstGeom>
          </p:spPr>
        </p:pic>
      </p:grp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D7336C6D-CFB0-EF43-7DC5-771A0F04BBB5}"/>
              </a:ext>
            </a:extLst>
          </p:cNvPr>
          <p:cNvCxnSpPr/>
          <p:nvPr userDrawn="1"/>
        </p:nvCxnSpPr>
        <p:spPr>
          <a:xfrm>
            <a:off x="-107801" y="1009650"/>
            <a:ext cx="7776864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gates.ggu.ac.kr/" TargetMode="External"/><Relationship Id="rId2" Type="http://schemas.openxmlformats.org/officeDocument/2006/relationships/hyperlink" Target="https://ggu.ac.kr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176B6F2-358B-4688-AC8E-2E4E79A029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7094" y="4200625"/>
            <a:ext cx="6427074" cy="2292150"/>
          </a:xfrm>
        </p:spPr>
        <p:txBody>
          <a:bodyPr/>
          <a:lstStyle/>
          <a:p>
            <a:r>
              <a:rPr lang="ko-KR" altLang="en-US" b="1" dirty="0">
                <a:solidFill>
                  <a:srgbClr val="006C7F"/>
                </a:solidFill>
              </a:rPr>
              <a:t>통합정보시스템 </a:t>
            </a:r>
            <a:r>
              <a:rPr lang="en-US" altLang="ko-KR" b="1" dirty="0">
                <a:solidFill>
                  <a:srgbClr val="006C7F"/>
                </a:solidFill>
              </a:rPr>
              <a:t>GATES</a:t>
            </a:r>
            <a:br>
              <a:rPr lang="en-US" altLang="ko-KR" b="1" dirty="0">
                <a:solidFill>
                  <a:srgbClr val="006C7F"/>
                </a:solidFill>
              </a:rPr>
            </a:br>
            <a:br>
              <a:rPr lang="en-US" altLang="ko-KR" b="1" dirty="0">
                <a:solidFill>
                  <a:srgbClr val="006C7F"/>
                </a:solidFill>
              </a:rPr>
            </a:br>
            <a:r>
              <a:rPr lang="ko-KR" altLang="en-US" b="1" dirty="0">
                <a:solidFill>
                  <a:srgbClr val="006C7F"/>
                </a:solidFill>
              </a:rPr>
              <a:t>수강신청 메뉴얼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EFBD73-1A31-49B0-A621-E0698F41BB0E}"/>
              </a:ext>
            </a:extLst>
          </p:cNvPr>
          <p:cNvSpPr txBox="1"/>
          <p:nvPr/>
        </p:nvSpPr>
        <p:spPr>
          <a:xfrm>
            <a:off x="2664507" y="844304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>
                <a:latin typeface="+mj-lt"/>
              </a:rPr>
              <a:t>2024.08</a:t>
            </a:r>
            <a:endParaRPr lang="ko-KR" altLang="en-US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48965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96255" y="307531"/>
            <a:ext cx="340670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시스템 접속 및 로그인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B907B9-AE70-71AA-5394-758213DDC613}"/>
              </a:ext>
            </a:extLst>
          </p:cNvPr>
          <p:cNvSpPr txBox="1"/>
          <p:nvPr/>
        </p:nvSpPr>
        <p:spPr>
          <a:xfrm>
            <a:off x="511671" y="4370639"/>
            <a:ext cx="4290277" cy="15831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2563" indent="-182563">
              <a:lnSpc>
                <a:spcPct val="150000"/>
              </a:lnSpc>
            </a:pP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방법 ①</a:t>
            </a:r>
            <a:endParaRPr lang="en-US" altLang="ko-KR" sz="11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82563" indent="-182563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학교홈페이지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  <a:hlinkClick r:id="rId2"/>
              </a:rPr>
              <a:t>ggu.ac.kr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로 이동합니다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</a:p>
          <a:p>
            <a:pPr marL="182563" indent="-182563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홈페이지 상단의 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[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통합정보시스템 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GATES] 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버튼을 클릭합니다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  <a:endParaRPr kumimoji="1" lang="en-US" altLang="ko-KR" sz="1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스퀘어_ac" panose="020B0600000101010101" pitchFamily="50" charset="-127"/>
              <a:ea typeface="나눔스퀘어_ac" panose="020B0600000101010101" pitchFamily="50" charset="-127"/>
              <a:cs typeface="+mn-cs"/>
            </a:endParaRPr>
          </a:p>
          <a:p>
            <a:pPr marL="182563" indent="-182563">
              <a:lnSpc>
                <a:spcPct val="150000"/>
              </a:lnSpc>
            </a:pPr>
            <a:endParaRPr lang="en-US" altLang="ko-KR" sz="1100" b="1" dirty="0">
              <a:solidFill>
                <a:srgbClr val="FF0000"/>
              </a:solidFill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82563" indent="-182563">
              <a:lnSpc>
                <a:spcPct val="150000"/>
              </a:lnSpc>
            </a:pP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방법 ②</a:t>
            </a:r>
            <a:endParaRPr lang="en-US" altLang="ko-KR" sz="1100" b="1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  <a:p>
            <a:pPr marL="182563" indent="-182563">
              <a:lnSpc>
                <a:spcPct val="150000"/>
              </a:lnSpc>
              <a:buAutoNum type="arabicPeriod"/>
            </a:pP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통합정보시스템 로그인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(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  <a:hlinkClick r:id="rId3"/>
              </a:rPr>
              <a:t>gates.ggu.ac.kr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)</a:t>
            </a:r>
            <a:r>
              <a:rPr lang="ko-KR" altLang="en-US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로 이동합니다</a:t>
            </a:r>
            <a:r>
              <a:rPr lang="en-US" altLang="ko-KR" sz="1100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.</a:t>
            </a:r>
            <a:r>
              <a:rPr lang="ko-KR" altLang="en-US" sz="1100" b="1" dirty="0">
                <a:latin typeface="나눔스퀘어_ac" panose="020B0600000101010101" pitchFamily="50" charset="-127"/>
                <a:ea typeface="나눔스퀘어_ac" panose="020B0600000101010101" pitchFamily="50" charset="-127"/>
              </a:rPr>
              <a:t> </a:t>
            </a:r>
            <a:endParaRPr lang="en-US" altLang="ko-KR" sz="11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7757D5-340E-487F-8979-25582A3261B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19" b="54903"/>
          <a:stretch/>
        </p:blipFill>
        <p:spPr>
          <a:xfrm>
            <a:off x="511671" y="1330112"/>
            <a:ext cx="6537920" cy="2833855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669F95AC-DDB1-4078-A913-1E3F6F941EB3}"/>
              </a:ext>
            </a:extLst>
          </p:cNvPr>
          <p:cNvGrpSpPr/>
          <p:nvPr/>
        </p:nvGrpSpPr>
        <p:grpSpPr>
          <a:xfrm>
            <a:off x="396255" y="6203973"/>
            <a:ext cx="6825368" cy="2066968"/>
            <a:chOff x="511728" y="1183273"/>
            <a:chExt cx="8120543" cy="2459194"/>
          </a:xfrm>
        </p:grpSpPr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077B4B93-10F8-41FE-9400-34789ABB976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20031" b="20552"/>
            <a:stretch/>
          </p:blipFill>
          <p:spPr>
            <a:xfrm>
              <a:off x="511728" y="1183273"/>
              <a:ext cx="8120543" cy="2459194"/>
            </a:xfrm>
            <a:prstGeom prst="rect">
              <a:avLst/>
            </a:prstGeom>
          </p:spPr>
        </p:pic>
        <p:sp>
          <p:nvSpPr>
            <p:cNvPr id="18" name="사각형: 둥근 모서리 17">
              <a:extLst>
                <a:ext uri="{FF2B5EF4-FFF2-40B4-BE49-F238E27FC236}">
                  <a16:creationId xmlns:a16="http://schemas.microsoft.com/office/drawing/2014/main" id="{4CB2ECD6-C477-4309-81D2-C8AA0C97AC24}"/>
                </a:ext>
              </a:extLst>
            </p:cNvPr>
            <p:cNvSpPr/>
            <p:nvPr/>
          </p:nvSpPr>
          <p:spPr>
            <a:xfrm>
              <a:off x="4688380" y="1460533"/>
              <a:ext cx="3440552" cy="1912690"/>
            </a:xfrm>
            <a:prstGeom prst="roundRect">
              <a:avLst>
                <a:gd name="adj" fmla="val 6998"/>
              </a:avLst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0020DA9-28BA-49F1-96F4-F256D3A8E123}"/>
                </a:ext>
              </a:extLst>
            </p:cNvPr>
            <p:cNvSpPr txBox="1"/>
            <p:nvPr/>
          </p:nvSpPr>
          <p:spPr>
            <a:xfrm>
              <a:off x="4773336" y="1786573"/>
              <a:ext cx="3898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b="1" dirty="0">
                  <a:solidFill>
                    <a:srgbClr val="FF0000"/>
                  </a:solidFill>
                </a:rPr>
                <a:t>①</a:t>
              </a: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0324468C-5474-45DC-9C2C-23DF0DE7A5FE}"/>
              </a:ext>
            </a:extLst>
          </p:cNvPr>
          <p:cNvGrpSpPr/>
          <p:nvPr/>
        </p:nvGrpSpPr>
        <p:grpSpPr>
          <a:xfrm>
            <a:off x="396255" y="8908301"/>
            <a:ext cx="5729682" cy="1478017"/>
            <a:chOff x="234891" y="3975137"/>
            <a:chExt cx="5729682" cy="1478017"/>
          </a:xfrm>
        </p:grpSpPr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B56464C1-1D25-49A6-BF3B-E985EA6C7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5229" t="46805" r="5963" b="8248"/>
            <a:stretch/>
          </p:blipFill>
          <p:spPr>
            <a:xfrm>
              <a:off x="234891" y="3975137"/>
              <a:ext cx="5729682" cy="1478017"/>
            </a:xfrm>
            <a:prstGeom prst="rect">
              <a:avLst/>
            </a:prstGeom>
            <a:ln>
              <a:solidFill>
                <a:srgbClr val="1E2129"/>
              </a:solidFill>
            </a:ln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F453934-D71E-4096-8AD8-1FC6A7A6BEE1}"/>
                </a:ext>
              </a:extLst>
            </p:cNvPr>
            <p:cNvSpPr txBox="1"/>
            <p:nvPr/>
          </p:nvSpPr>
          <p:spPr>
            <a:xfrm>
              <a:off x="1127295" y="4047145"/>
              <a:ext cx="3898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b="1" dirty="0">
                  <a:solidFill>
                    <a:srgbClr val="FF0000"/>
                  </a:solidFill>
                </a:rPr>
                <a:t>②</a:t>
              </a:r>
            </a:p>
          </p:txBody>
        </p:sp>
        <p:sp>
          <p:nvSpPr>
            <p:cNvPr id="24" name="사각형: 둥근 모서리 23">
              <a:extLst>
                <a:ext uri="{FF2B5EF4-FFF2-40B4-BE49-F238E27FC236}">
                  <a16:creationId xmlns:a16="http://schemas.microsoft.com/office/drawing/2014/main" id="{FDC3B06A-FAB2-42E3-AD4C-3B0643600772}"/>
                </a:ext>
              </a:extLst>
            </p:cNvPr>
            <p:cNvSpPr/>
            <p:nvPr/>
          </p:nvSpPr>
          <p:spPr>
            <a:xfrm>
              <a:off x="1211003" y="4116295"/>
              <a:ext cx="708380" cy="808043"/>
            </a:xfrm>
            <a:prstGeom prst="roundRect">
              <a:avLst>
                <a:gd name="adj" fmla="val 6998"/>
              </a:avLst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3171452B-80C8-426D-A3F7-4C48DC41FE78}"/>
              </a:ext>
            </a:extLst>
          </p:cNvPr>
          <p:cNvCxnSpPr/>
          <p:nvPr/>
        </p:nvCxnSpPr>
        <p:spPr>
          <a:xfrm flipH="1">
            <a:off x="1711760" y="8548261"/>
            <a:ext cx="3753364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5154A75C-7CC3-4EA2-990D-92A09E59F6B8}"/>
              </a:ext>
            </a:extLst>
          </p:cNvPr>
          <p:cNvCxnSpPr/>
          <p:nvPr/>
        </p:nvCxnSpPr>
        <p:spPr>
          <a:xfrm flipV="1">
            <a:off x="5465123" y="8043649"/>
            <a:ext cx="1" cy="504612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화살표 연결선 26">
            <a:extLst>
              <a:ext uri="{FF2B5EF4-FFF2-40B4-BE49-F238E27FC236}">
                <a16:creationId xmlns:a16="http://schemas.microsoft.com/office/drawing/2014/main" id="{6B461D97-3BCC-4F6C-BAEE-3F3AF9561177}"/>
              </a:ext>
            </a:extLst>
          </p:cNvPr>
          <p:cNvCxnSpPr/>
          <p:nvPr/>
        </p:nvCxnSpPr>
        <p:spPr>
          <a:xfrm>
            <a:off x="1711760" y="8548261"/>
            <a:ext cx="0" cy="501198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48670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직사각형 55"/>
          <p:cNvSpPr/>
          <p:nvPr/>
        </p:nvSpPr>
        <p:spPr>
          <a:xfrm>
            <a:off x="396255" y="307531"/>
            <a:ext cx="4011034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학생역량시스템 홈</a:t>
            </a:r>
            <a:r>
              <a:rPr kumimoji="0" lang="en-US" altLang="ko-KR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(Home)</a:t>
            </a:r>
            <a:endParaRPr kumimoji="0" lang="ko-KR" altLang="en-US" sz="2500" b="1" dirty="0">
              <a:solidFill>
                <a:srgbClr val="006C7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33536E23-46F3-4FDB-A059-153D1E4682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7" y="1551853"/>
            <a:ext cx="7165007" cy="2796383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48C96AE7-7F6E-4D3F-B671-FBB70B8C86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7" y="5850756"/>
            <a:ext cx="7165007" cy="235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979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64674700-BC92-CB89-1FF3-51609C7111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3615092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개설강좌 및 강의계획서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6282804"/>
            <a:ext cx="6579045" cy="36524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학년도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 err="1">
                <a:latin typeface="+mn-ea"/>
                <a:ea typeface="+mn-ea"/>
              </a:rPr>
              <a:t>학기별</a:t>
            </a:r>
            <a:r>
              <a:rPr lang="ko-KR" altLang="en-US" sz="1200" dirty="0">
                <a:latin typeface="+mn-ea"/>
                <a:ea typeface="+mn-ea"/>
              </a:rPr>
              <a:t> 개설과목 및 강의계획서를 조회하는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상단의 조회조건에 년도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학기를 설정합니다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화면이 열릴 때 현재 학년도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학기가 자동으로 설정됩니다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조회</a:t>
            </a:r>
            <a:r>
              <a:rPr lang="en-US" altLang="ko-KR" sz="1200" dirty="0">
                <a:latin typeface="+mn-ea"/>
                <a:ea typeface="+mn-ea"/>
              </a:rPr>
              <a:t>]</a:t>
            </a:r>
            <a:r>
              <a:rPr lang="ko-KR" altLang="en-US" sz="1200" dirty="0">
                <a:latin typeface="+mn-ea"/>
                <a:ea typeface="+mn-ea"/>
              </a:rPr>
              <a:t>버튼을 클릭합니다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수강신청과목 조회 </a:t>
            </a:r>
            <a:r>
              <a:rPr lang="en-US" altLang="ko-KR" sz="1200" dirty="0">
                <a:latin typeface="+mn-ea"/>
                <a:ea typeface="+mn-ea"/>
              </a:rPr>
              <a:t>: </a:t>
            </a:r>
            <a:r>
              <a:rPr lang="ko-KR" altLang="en-US" sz="1200" dirty="0">
                <a:latin typeface="+mn-ea"/>
                <a:ea typeface="+mn-ea"/>
              </a:rPr>
              <a:t>해당학기에 본인이 수강신청한 과목만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조회조건을 만족하는 개설과목 목록이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강의계획서가 작성된 개설과목에는 위 그림과 같이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문서보기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아이콘이 나타납니다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해당 아이콘을 클릭할 경우 강의계획서를 조회하실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직전학기 강의평가 우수교원일 경우 </a:t>
            </a:r>
            <a:r>
              <a:rPr lang="en-US" altLang="ko-KR" sz="1200" dirty="0">
                <a:latin typeface="+mn-ea"/>
                <a:ea typeface="+mn-ea"/>
              </a:rPr>
              <a:t>“</a:t>
            </a:r>
            <a:r>
              <a:rPr lang="ko-KR" altLang="en-US" sz="1200" dirty="0">
                <a:latin typeface="+mn-ea"/>
                <a:ea typeface="+mn-ea"/>
              </a:rPr>
              <a:t>우수교원 아이콘</a:t>
            </a:r>
            <a:r>
              <a:rPr lang="en-US" altLang="ko-KR" sz="1200" dirty="0">
                <a:latin typeface="+mn-ea"/>
                <a:ea typeface="+mn-ea"/>
              </a:rPr>
              <a:t>”</a:t>
            </a:r>
            <a:r>
              <a:rPr lang="ko-KR" altLang="en-US" sz="1200" dirty="0">
                <a:latin typeface="+mn-ea"/>
                <a:ea typeface="+mn-ea"/>
              </a:rPr>
              <a:t>이 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팀 </a:t>
            </a:r>
            <a:r>
              <a:rPr lang="ko-KR" altLang="en-US" sz="1200" dirty="0" err="1">
                <a:latin typeface="+mn-ea"/>
                <a:ea typeface="+mn-ea"/>
              </a:rPr>
              <a:t>티칭과목일</a:t>
            </a:r>
            <a:r>
              <a:rPr lang="ko-KR" altLang="en-US" sz="1200" dirty="0">
                <a:latin typeface="+mn-ea"/>
                <a:ea typeface="+mn-ea"/>
              </a:rPr>
              <a:t> 경우 배정된 교수에 우수교원이 포함되어 있을 경우 </a:t>
            </a:r>
            <a:r>
              <a:rPr lang="en-US" altLang="ko-KR" sz="1200" dirty="0">
                <a:latin typeface="+mn-ea"/>
                <a:ea typeface="+mn-ea"/>
              </a:rPr>
              <a:t>“</a:t>
            </a:r>
            <a:r>
              <a:rPr lang="ko-KR" altLang="en-US" sz="1200" dirty="0">
                <a:latin typeface="+mn-ea"/>
                <a:ea typeface="+mn-ea"/>
              </a:rPr>
              <a:t>우수교원 아이콘</a:t>
            </a:r>
            <a:r>
              <a:rPr lang="en-US" altLang="ko-KR" sz="1200" dirty="0">
                <a:latin typeface="+mn-ea"/>
                <a:ea typeface="+mn-ea"/>
              </a:rPr>
              <a:t>”</a:t>
            </a:r>
            <a:r>
              <a:rPr lang="ko-KR" altLang="en-US" sz="1200" dirty="0">
                <a:latin typeface="+mn-ea"/>
                <a:ea typeface="+mn-ea"/>
              </a:rPr>
              <a:t>이</a:t>
            </a: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  </a:t>
            </a:r>
            <a:r>
              <a:rPr lang="ko-KR" altLang="en-US" sz="1200" dirty="0">
                <a:latin typeface="+mn-ea"/>
                <a:ea typeface="+mn-ea"/>
              </a:rPr>
              <a:t>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2F6F1E-C3B0-A25B-FE54-2FAECF616B82}"/>
              </a:ext>
            </a:extLst>
          </p:cNvPr>
          <p:cNvSpPr txBox="1"/>
          <p:nvPr/>
        </p:nvSpPr>
        <p:spPr>
          <a:xfrm>
            <a:off x="5838528" y="167342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②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C889D7E7-5E78-94C8-8D98-6B39AFC32737}"/>
              </a:ext>
            </a:extLst>
          </p:cNvPr>
          <p:cNvSpPr/>
          <p:nvPr/>
        </p:nvSpPr>
        <p:spPr>
          <a:xfrm>
            <a:off x="6103798" y="1750420"/>
            <a:ext cx="9383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D3EFD7E-0FEE-1B6D-5511-198F953C4A12}"/>
              </a:ext>
            </a:extLst>
          </p:cNvPr>
          <p:cNvSpPr txBox="1"/>
          <p:nvPr/>
        </p:nvSpPr>
        <p:spPr>
          <a:xfrm>
            <a:off x="402928" y="251797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④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71F888C-F157-FB01-F2DF-B64B90922FC2}"/>
              </a:ext>
            </a:extLst>
          </p:cNvPr>
          <p:cNvSpPr/>
          <p:nvPr/>
        </p:nvSpPr>
        <p:spPr>
          <a:xfrm>
            <a:off x="668198" y="2594970"/>
            <a:ext cx="2271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F0BDEC-29EA-4A9C-C3D0-88FF34A6F048}"/>
              </a:ext>
            </a:extLst>
          </p:cNvPr>
          <p:cNvSpPr txBox="1"/>
          <p:nvPr/>
        </p:nvSpPr>
        <p:spPr>
          <a:xfrm>
            <a:off x="3446165" y="2517972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⑤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D9C5672-CE71-813F-D08E-0CB06AF5090A}"/>
              </a:ext>
            </a:extLst>
          </p:cNvPr>
          <p:cNvSpPr/>
          <p:nvPr/>
        </p:nvSpPr>
        <p:spPr>
          <a:xfrm>
            <a:off x="3711435" y="2594970"/>
            <a:ext cx="2271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5539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DB066E0C-C69C-2F16-5AF8-605706E878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2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146706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수강신청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6282804"/>
            <a:ext cx="6280887" cy="33959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 err="1">
                <a:latin typeface="+mn-ea"/>
                <a:ea typeface="+mn-ea"/>
              </a:rPr>
              <a:t>학기별</a:t>
            </a:r>
            <a:r>
              <a:rPr lang="ko-KR" altLang="en-US" sz="1200" dirty="0">
                <a:latin typeface="+mn-ea"/>
                <a:ea typeface="+mn-ea"/>
              </a:rPr>
              <a:t> 수강신청을 하는 화면입니다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- </a:t>
            </a:r>
            <a:r>
              <a:rPr lang="ko-KR" altLang="en-US" sz="1200" dirty="0">
                <a:latin typeface="+mn-ea"/>
                <a:ea typeface="+mn-ea"/>
              </a:rPr>
              <a:t>수강신청 기간일 경우에만 위와 같은 화면이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왼쪽의 메뉴 리스트에서 </a:t>
            </a:r>
            <a:r>
              <a:rPr lang="en-US" altLang="ko-KR" sz="1200" dirty="0">
                <a:latin typeface="+mn-ea"/>
                <a:ea typeface="+mn-ea"/>
              </a:rPr>
              <a:t>[</a:t>
            </a:r>
            <a:r>
              <a:rPr lang="ko-KR" altLang="en-US" sz="1200" dirty="0">
                <a:latin typeface="+mn-ea"/>
                <a:ea typeface="+mn-ea"/>
              </a:rPr>
              <a:t>수업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>
                <a:latin typeface="+mn-ea"/>
                <a:ea typeface="+mn-ea"/>
              </a:rPr>
              <a:t>성적 </a:t>
            </a:r>
            <a:r>
              <a:rPr lang="en-US" altLang="ko-KR" sz="1200" dirty="0">
                <a:latin typeface="+mn-ea"/>
                <a:ea typeface="+mn-ea"/>
              </a:rPr>
              <a:t>&gt; </a:t>
            </a:r>
            <a:r>
              <a:rPr lang="ko-KR" altLang="en-US" sz="1200" dirty="0">
                <a:latin typeface="+mn-ea"/>
                <a:ea typeface="+mn-ea"/>
              </a:rPr>
              <a:t>수강신청</a:t>
            </a:r>
            <a:r>
              <a:rPr lang="en-US" altLang="ko-KR" sz="1200" dirty="0">
                <a:latin typeface="+mn-ea"/>
                <a:ea typeface="+mn-ea"/>
              </a:rPr>
              <a:t>] </a:t>
            </a:r>
            <a:r>
              <a:rPr lang="ko-KR" altLang="en-US" sz="1200" dirty="0">
                <a:latin typeface="+mn-ea"/>
                <a:ea typeface="+mn-ea"/>
              </a:rPr>
              <a:t>메뉴를 클릭합니다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메뉴 클릭 시 현재 수강신청기간이 아닐 경우 아래와 같이 오류 메시지가 표기됩니다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br>
              <a:rPr lang="en-US" altLang="ko-KR" sz="1200" dirty="0">
                <a:latin typeface="+mn-ea"/>
                <a:ea typeface="+mn-ea"/>
              </a:rPr>
            </a:b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오류 메세지가 나타날 경우 수강신청 기간에 화면을 닫은 후 다시 열어야 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수강신청 기간일 경우 상단 그림과 같이 해당 학기의 개설과목 목록이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2CECA01D-E234-F33B-E9F8-D76FEC7AF2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475" b="13391"/>
          <a:stretch/>
        </p:blipFill>
        <p:spPr>
          <a:xfrm>
            <a:off x="402928" y="8155012"/>
            <a:ext cx="5969991" cy="899616"/>
          </a:xfrm>
          <a:prstGeom prst="rect">
            <a:avLst/>
          </a:prstGeom>
          <a:ln>
            <a:solidFill>
              <a:srgbClr val="BAC0C7"/>
            </a:solidFill>
          </a:ln>
        </p:spPr>
      </p:pic>
    </p:spTree>
    <p:extLst>
      <p:ext uri="{BB962C8B-B14F-4D97-AF65-F5344CB8AC3E}">
        <p14:creationId xmlns:p14="http://schemas.microsoft.com/office/powerpoint/2010/main" val="2528711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>
            <a:extLst>
              <a:ext uri="{FF2B5EF4-FFF2-40B4-BE49-F238E27FC236}">
                <a16:creationId xmlns:a16="http://schemas.microsoft.com/office/drawing/2014/main" id="{5797F80A-2CC3-3BBE-8A2D-4F068A8B3C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541"/>
          <a:stretch/>
        </p:blipFill>
        <p:spPr>
          <a:xfrm>
            <a:off x="480963" y="4770903"/>
            <a:ext cx="6833232" cy="2420472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2C145C6-D795-E8F3-E84C-6845135CED37}"/>
              </a:ext>
            </a:extLst>
          </p:cNvPr>
          <p:cNvSpPr txBox="1"/>
          <p:nvPr/>
        </p:nvSpPr>
        <p:spPr>
          <a:xfrm>
            <a:off x="166514" y="1386260"/>
            <a:ext cx="6473247" cy="82691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조회조건 항목별 기본값 안내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개설학과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로그인 사용자의 소속학과가 자동으로 설정됩니다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      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단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해당 학과로 개설된 과목이 없을 경우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전체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로 선택됩니다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개설학년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로그인 사용자의 현재 학년이 자동으로 설정됩니다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개설학과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개설학년을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변경할 경우 자동으로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과목명을 입력한 후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엔터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키를 누를 경우 해당 과목명이 포함된 개설과목이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상단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개설과목 리스트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에 조회조건을 만족하는 개설과목 목록이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조회된 내역 중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수강신청하고자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하는 과목의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4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 결과에 따른 수강신청내역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신청학점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처리정보가 메시지가 나타납니다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b="1" dirty="0">
                <a:latin typeface="+mn-lt"/>
                <a:ea typeface="맑은 고딕" panose="020B0503020000020004" pitchFamily="50" charset="-127"/>
              </a:rPr>
              <a:t>. </a:t>
            </a: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수강신청 성공 시</a:t>
            </a: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①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당해학기 신청가능학점 부분의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신청한 학점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이 반영됩니다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②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수강신청내역 좌측에 이수구분별 신청학점이 반영됩니다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③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수강신청내역 우측에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수강신청된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과목이 조회됩니다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④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처리결과 메시지가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나</a:t>
            </a:r>
            <a:r>
              <a:rPr lang="en-US" altLang="ko-KR" sz="1200" b="1" dirty="0">
                <a:latin typeface="+mn-lt"/>
                <a:ea typeface="맑은 고딕" panose="020B0503020000020004" pitchFamily="50" charset="-127"/>
              </a:rPr>
              <a:t>. </a:t>
            </a:r>
            <a:r>
              <a:rPr lang="ko-KR" altLang="en-US" sz="1200" b="1" dirty="0">
                <a:latin typeface="+mn-lt"/>
                <a:ea typeface="맑은 고딕" panose="020B0503020000020004" pitchFamily="50" charset="-127"/>
              </a:rPr>
              <a:t>수강신청 실패 시</a:t>
            </a: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b="1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 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나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①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: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실패사유가 처리결과 메시지가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61EC22A-6686-CD35-3AD1-9338F7E63F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1980"/>
          <a:stretch/>
        </p:blipFill>
        <p:spPr>
          <a:xfrm>
            <a:off x="480963" y="3271169"/>
            <a:ext cx="6840000" cy="882513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53327E39-9E1E-0517-954F-1FDE0AEE932A}"/>
              </a:ext>
            </a:extLst>
          </p:cNvPr>
          <p:cNvSpPr/>
          <p:nvPr/>
        </p:nvSpPr>
        <p:spPr>
          <a:xfrm>
            <a:off x="800745" y="3712424"/>
            <a:ext cx="387598" cy="441257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2F4DB14-30D2-15D5-BB4C-DB042A5B0FEC}"/>
              </a:ext>
            </a:extLst>
          </p:cNvPr>
          <p:cNvSpPr/>
          <p:nvPr/>
        </p:nvSpPr>
        <p:spPr>
          <a:xfrm>
            <a:off x="6334769" y="4827419"/>
            <a:ext cx="913755" cy="192826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067B2EA-D28A-082C-9786-528FFFAC05E9}"/>
              </a:ext>
            </a:extLst>
          </p:cNvPr>
          <p:cNvSpPr txBox="1"/>
          <p:nvPr/>
        </p:nvSpPr>
        <p:spPr>
          <a:xfrm>
            <a:off x="6215789" y="4569470"/>
            <a:ext cx="556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①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5F87029-63BE-A098-08F3-44A432D9A4B0}"/>
              </a:ext>
            </a:extLst>
          </p:cNvPr>
          <p:cNvSpPr/>
          <p:nvPr/>
        </p:nvSpPr>
        <p:spPr>
          <a:xfrm>
            <a:off x="534044" y="5198894"/>
            <a:ext cx="1009006" cy="1944857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22C0269-00D5-F33E-5C99-8B7337DBA822}"/>
              </a:ext>
            </a:extLst>
          </p:cNvPr>
          <p:cNvSpPr txBox="1"/>
          <p:nvPr/>
        </p:nvSpPr>
        <p:spPr>
          <a:xfrm>
            <a:off x="884047" y="5267655"/>
            <a:ext cx="556563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②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C467868-0EC9-BBA8-F01E-1A23931E338C}"/>
              </a:ext>
            </a:extLst>
          </p:cNvPr>
          <p:cNvSpPr/>
          <p:nvPr/>
        </p:nvSpPr>
        <p:spPr>
          <a:xfrm>
            <a:off x="1581794" y="5431316"/>
            <a:ext cx="5666730" cy="480307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69B9175-98F5-87A9-C22D-68D982406B65}"/>
              </a:ext>
            </a:extLst>
          </p:cNvPr>
          <p:cNvSpPr txBox="1"/>
          <p:nvPr/>
        </p:nvSpPr>
        <p:spPr>
          <a:xfrm>
            <a:off x="6705022" y="5520463"/>
            <a:ext cx="556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③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972AA1E7-8FEE-F71E-1A57-0794393A16F8}"/>
              </a:ext>
            </a:extLst>
          </p:cNvPr>
          <p:cNvSpPr/>
          <p:nvPr/>
        </p:nvSpPr>
        <p:spPr>
          <a:xfrm>
            <a:off x="1581794" y="6764817"/>
            <a:ext cx="5666730" cy="37893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0BFC9E9-8340-A48F-FCE9-6D3FE6672CE8}"/>
              </a:ext>
            </a:extLst>
          </p:cNvPr>
          <p:cNvSpPr txBox="1"/>
          <p:nvPr/>
        </p:nvSpPr>
        <p:spPr>
          <a:xfrm>
            <a:off x="6705022" y="6826468"/>
            <a:ext cx="5565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가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  <a:ea typeface="+mn-ea"/>
              </a:rPr>
              <a:t>-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  <a:ea typeface="+mn-ea"/>
              </a:rPr>
              <a:t>④</a:t>
            </a: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13148154-B4F6-CCC3-966C-694818284DB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58257"/>
          <a:stretch/>
        </p:blipFill>
        <p:spPr>
          <a:xfrm>
            <a:off x="477579" y="8859552"/>
            <a:ext cx="6840000" cy="366055"/>
          </a:xfrm>
          <a:prstGeom prst="rect">
            <a:avLst/>
          </a:prstGeom>
          <a:ln>
            <a:solidFill>
              <a:srgbClr val="BAC0C7"/>
            </a:solidFill>
          </a:ln>
        </p:spPr>
      </p:pic>
    </p:spTree>
    <p:extLst>
      <p:ext uri="{BB962C8B-B14F-4D97-AF65-F5344CB8AC3E}">
        <p14:creationId xmlns:p14="http://schemas.microsoft.com/office/powerpoint/2010/main" val="3668745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2C145C6-D795-E8F3-E84C-6845135CED37}"/>
              </a:ext>
            </a:extLst>
          </p:cNvPr>
          <p:cNvSpPr txBox="1"/>
          <p:nvPr/>
        </p:nvSpPr>
        <p:spPr>
          <a:xfrm>
            <a:off x="166514" y="1386260"/>
            <a:ext cx="7013458" cy="59607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  <a:buFont typeface="+mj-ea"/>
              <a:buAutoNum type="circleNumDbPlain" startAt="9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이미 이수한 과목을 재수강하고자 할 경우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재수강 과목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을 선택한 후 처리하여야 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단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재수강 신청학점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등급 등의 조건을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만족하여야만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재수강하실 수 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재수강 요건은 학칙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또는 </a:t>
            </a:r>
            <a:r>
              <a:rPr lang="ko-KR" altLang="en-US" sz="1200" dirty="0" err="1">
                <a:latin typeface="+mn-lt"/>
                <a:ea typeface="맑은 고딕" panose="020B0503020000020004" pitchFamily="50" charset="-127"/>
              </a:rPr>
              <a:t>학사내규를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 참고하시기 바랍니다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 startAt="9"/>
            </a:pP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수강신청한 과목을 삭제하고자 할 경우 수강신청내역에서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삭제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버튼을 클릭합니다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 삭제 시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Data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가 바로 삭제되므로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solidFill>
                  <a:srgbClr val="FF0000"/>
                </a:solidFill>
                <a:latin typeface="+mn-lt"/>
                <a:ea typeface="맑은 고딕" panose="020B0503020000020004" pitchFamily="50" charset="-127"/>
              </a:rPr>
              <a:t>삭제한 과목은 복구하실 수 없습니다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삭제한 과목을 다시 수강 신청할 경우 수강정원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,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수강신청인원에 따라 수강신청이 불가능할 수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 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있습니다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  <a:br>
              <a:rPr lang="en-US" altLang="ko-KR" sz="1200" dirty="0">
                <a:latin typeface="+mn-lt"/>
                <a:ea typeface="맑은 고딕" panose="020B0503020000020004" pitchFamily="50" charset="-127"/>
              </a:rPr>
            </a:b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- 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삭제 처리결과도 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“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처리정보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＂</a:t>
            </a:r>
            <a:r>
              <a:rPr lang="ko-KR" altLang="en-US" sz="1200" dirty="0">
                <a:latin typeface="+mn-lt"/>
                <a:ea typeface="맑은 고딕" panose="020B0503020000020004" pitchFamily="50" charset="-127"/>
              </a:rPr>
              <a:t>에 표기됩니다</a:t>
            </a:r>
            <a:r>
              <a:rPr lang="en-US" altLang="ko-KR" sz="1200" dirty="0">
                <a:latin typeface="+mn-lt"/>
                <a:ea typeface="맑은 고딕" panose="020B0503020000020004" pitchFamily="50" charset="-127"/>
              </a:rPr>
              <a:t>.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80E8070-EBC2-A77C-E613-FB93CF6D4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963" y="1732500"/>
            <a:ext cx="6840000" cy="1156403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991B4EB8-7798-8DA0-36F7-411C956CAC70}"/>
              </a:ext>
            </a:extLst>
          </p:cNvPr>
          <p:cNvSpPr/>
          <p:nvPr/>
        </p:nvSpPr>
        <p:spPr>
          <a:xfrm>
            <a:off x="5369352" y="1996804"/>
            <a:ext cx="938352" cy="161104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1FFBAEAC-9E42-AD63-A40D-F3284080F5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541"/>
          <a:stretch/>
        </p:blipFill>
        <p:spPr>
          <a:xfrm>
            <a:off x="480963" y="3762524"/>
            <a:ext cx="6833232" cy="2420472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5C924202-50A8-F377-EDC0-F42ED13976DD}"/>
              </a:ext>
            </a:extLst>
          </p:cNvPr>
          <p:cNvSpPr/>
          <p:nvPr/>
        </p:nvSpPr>
        <p:spPr>
          <a:xfrm>
            <a:off x="1838970" y="4455374"/>
            <a:ext cx="387598" cy="392851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92104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DB066E0C-C69C-2F16-5AF8-605706E878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31" y="1314252"/>
            <a:ext cx="7056000" cy="4873208"/>
          </a:xfrm>
          <a:prstGeom prst="rect">
            <a:avLst/>
          </a:prstGeom>
          <a:ln>
            <a:solidFill>
              <a:srgbClr val="BAC0C7"/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396255" y="307531"/>
            <a:ext cx="146706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ko-KR" altLang="en-US" sz="2500" b="1" dirty="0">
                <a:solidFill>
                  <a:srgbClr val="006C7F"/>
                </a:solidFill>
                <a:latin typeface="맑은 고딕" pitchFamily="50" charset="-127"/>
                <a:ea typeface="맑은 고딕" pitchFamily="50" charset="-127"/>
              </a:rPr>
              <a:t>성적조회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C996A1-3053-0695-E5D8-F5EF1E73FA0A}"/>
              </a:ext>
            </a:extLst>
          </p:cNvPr>
          <p:cNvSpPr txBox="1"/>
          <p:nvPr/>
        </p:nvSpPr>
        <p:spPr>
          <a:xfrm>
            <a:off x="166514" y="7170901"/>
            <a:ext cx="5189241" cy="16006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1. </a:t>
            </a:r>
            <a:r>
              <a:rPr lang="ko-KR" altLang="en-US" sz="1400" b="1" dirty="0">
                <a:latin typeface="+mn-ea"/>
                <a:ea typeface="+mn-ea"/>
              </a:rPr>
              <a:t>화면용도</a:t>
            </a:r>
            <a:endParaRPr lang="en-US" altLang="ko-KR" sz="1400" b="1" dirty="0">
              <a:latin typeface="+mn-ea"/>
              <a:ea typeface="+mn-ea"/>
            </a:endParaRPr>
          </a:p>
          <a:p>
            <a:pPr marL="228600" indent="-228600">
              <a:lnSpc>
                <a:spcPts val="2000"/>
              </a:lnSpc>
            </a:pPr>
            <a:r>
              <a:rPr lang="ko-KR" altLang="en-US" sz="1200" dirty="0">
                <a:latin typeface="+mn-ea"/>
                <a:ea typeface="+mn-ea"/>
              </a:rPr>
              <a:t>   </a:t>
            </a:r>
            <a:r>
              <a:rPr lang="en-US" altLang="ko-KR" sz="1200" dirty="0">
                <a:latin typeface="+mn-ea"/>
                <a:ea typeface="+mn-ea"/>
              </a:rPr>
              <a:t>- </a:t>
            </a:r>
            <a:r>
              <a:rPr lang="ko-KR" altLang="en-US" sz="1200" dirty="0">
                <a:latin typeface="+mn-ea"/>
                <a:ea typeface="+mn-ea"/>
              </a:rPr>
              <a:t>로그인한 학생의 이전학기까지 취득한 성적을 조회하실 수 있습니다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200" dirty="0">
                <a:latin typeface="+mn-ea"/>
                <a:ea typeface="+mn-ea"/>
              </a:rPr>
              <a:t>   </a:t>
            </a:r>
          </a:p>
          <a:p>
            <a:pPr marL="228600" indent="-228600">
              <a:lnSpc>
                <a:spcPts val="2000"/>
              </a:lnSpc>
            </a:pPr>
            <a:r>
              <a:rPr lang="en-US" altLang="ko-KR" sz="1400" b="1" dirty="0">
                <a:latin typeface="+mn-ea"/>
                <a:ea typeface="+mn-ea"/>
              </a:rPr>
              <a:t>2. </a:t>
            </a:r>
            <a:r>
              <a:rPr lang="ko-KR" altLang="en-US" sz="1400" b="1" dirty="0">
                <a:latin typeface="+mn-ea"/>
                <a:ea typeface="+mn-ea"/>
              </a:rPr>
              <a:t>화면 사용법</a:t>
            </a:r>
            <a:r>
              <a:rPr lang="en-US" altLang="ko-KR" sz="1400" b="1" dirty="0">
                <a:latin typeface="+mn-ea"/>
                <a:ea typeface="+mn-ea"/>
              </a:rPr>
              <a:t> 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수강신청 화면에서 </a:t>
            </a:r>
            <a:r>
              <a:rPr lang="en-US" altLang="ko-KR" sz="1200" dirty="0">
                <a:latin typeface="+mn-ea"/>
                <a:ea typeface="+mn-ea"/>
              </a:rPr>
              <a:t>“</a:t>
            </a:r>
            <a:r>
              <a:rPr lang="ko-KR" altLang="en-US" sz="1200" dirty="0">
                <a:latin typeface="+mn-ea"/>
                <a:ea typeface="+mn-ea"/>
              </a:rPr>
              <a:t>성적조회</a:t>
            </a:r>
            <a:r>
              <a:rPr lang="en-US" altLang="ko-KR" sz="1200" dirty="0">
                <a:latin typeface="+mn-ea"/>
                <a:ea typeface="+mn-ea"/>
              </a:rPr>
              <a:t>＂</a:t>
            </a:r>
            <a:r>
              <a:rPr lang="ko-KR" altLang="en-US" sz="1200" dirty="0">
                <a:latin typeface="+mn-ea"/>
                <a:ea typeface="+mn-ea"/>
              </a:rPr>
              <a:t>버튼을 클릭합니다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28600" indent="-2286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200" dirty="0">
                <a:latin typeface="+mn-ea"/>
                <a:ea typeface="+mn-ea"/>
              </a:rPr>
              <a:t>성적 조회 팝업이 나타나며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학년도</a:t>
            </a:r>
            <a:r>
              <a:rPr lang="en-US" altLang="ko-KR" sz="1200" dirty="0">
                <a:latin typeface="+mn-ea"/>
                <a:ea typeface="+mn-ea"/>
              </a:rPr>
              <a:t>/</a:t>
            </a:r>
            <a:r>
              <a:rPr lang="ko-KR" altLang="en-US" sz="1200" dirty="0" err="1">
                <a:latin typeface="+mn-ea"/>
                <a:ea typeface="+mn-ea"/>
              </a:rPr>
              <a:t>학기별</a:t>
            </a:r>
            <a:r>
              <a:rPr lang="ko-KR" altLang="en-US" sz="1200" dirty="0">
                <a:latin typeface="+mn-ea"/>
                <a:ea typeface="+mn-ea"/>
              </a:rPr>
              <a:t> 성적이 조회됩니다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A5874B2-38DA-CA6B-8D7B-BF766D531368}"/>
              </a:ext>
            </a:extLst>
          </p:cNvPr>
          <p:cNvSpPr/>
          <p:nvPr/>
        </p:nvSpPr>
        <p:spPr>
          <a:xfrm>
            <a:off x="6398052" y="1834878"/>
            <a:ext cx="555198" cy="165371"/>
          </a:xfrm>
          <a:prstGeom prst="rect">
            <a:avLst/>
          </a:prstGeom>
          <a:noFill/>
          <a:ln w="127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9115660F-5E84-7D20-1984-D5A14ED566B0}"/>
              </a:ext>
            </a:extLst>
          </p:cNvPr>
          <p:cNvGrpSpPr/>
          <p:nvPr/>
        </p:nvGrpSpPr>
        <p:grpSpPr>
          <a:xfrm>
            <a:off x="6621860" y="1922180"/>
            <a:ext cx="819543" cy="529406"/>
            <a:chOff x="1666641" y="2419764"/>
            <a:chExt cx="819543" cy="529406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DB911078-FCE6-A8C9-6A31-EE1CCE43234A}"/>
                </a:ext>
              </a:extLst>
            </p:cNvPr>
            <p:cNvSpPr txBox="1"/>
            <p:nvPr/>
          </p:nvSpPr>
          <p:spPr>
            <a:xfrm>
              <a:off x="1944048" y="2672171"/>
              <a:ext cx="542136" cy="2769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  <a:prstDash val="solid"/>
            </a:ln>
          </p:spPr>
          <p:txBody>
            <a:bodyPr wrap="none" rtlCol="0">
              <a:spAutoFit/>
            </a:bodyPr>
            <a:lstStyle/>
            <a:p>
              <a:r>
                <a:rPr lang="ko-KR" altLang="en-US" sz="1200" b="1" dirty="0">
                  <a:latin typeface="+mn-ea"/>
                  <a:ea typeface="+mn-ea"/>
                </a:rPr>
                <a:t>클릭</a:t>
              </a:r>
              <a:r>
                <a:rPr lang="en-US" altLang="ko-KR" sz="1200" b="1" dirty="0">
                  <a:latin typeface="+mn-ea"/>
                  <a:ea typeface="+mn-ea"/>
                </a:rPr>
                <a:t>!</a:t>
              </a:r>
              <a:endParaRPr lang="ko-KR" altLang="en-US" sz="1200" b="1" dirty="0">
                <a:latin typeface="+mn-ea"/>
                <a:ea typeface="+mn-ea"/>
              </a:endParaRPr>
            </a:p>
          </p:txBody>
        </p:sp>
        <p:pic>
          <p:nvPicPr>
            <p:cNvPr id="6" name="Picture 6" descr="C:\Users\JMH\Desktop\제목 없음-2.gif">
              <a:extLst>
                <a:ext uri="{FF2B5EF4-FFF2-40B4-BE49-F238E27FC236}">
                  <a16:creationId xmlns:a16="http://schemas.microsoft.com/office/drawing/2014/main" id="{4E6A1AC2-C803-E613-1EA3-CA21ECB5EC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666641" y="2419764"/>
              <a:ext cx="401583" cy="360040"/>
            </a:xfrm>
            <a:prstGeom prst="rect">
              <a:avLst/>
            </a:prstGeom>
            <a:noFill/>
          </p:spPr>
        </p:pic>
      </p:grpSp>
      <p:cxnSp>
        <p:nvCxnSpPr>
          <p:cNvPr id="7" name="연결선: 꺾임 6">
            <a:extLst>
              <a:ext uri="{FF2B5EF4-FFF2-40B4-BE49-F238E27FC236}">
                <a16:creationId xmlns:a16="http://schemas.microsoft.com/office/drawing/2014/main" id="{0D5B8824-ECC9-83AF-71CA-22489D193E31}"/>
              </a:ext>
            </a:extLst>
          </p:cNvPr>
          <p:cNvCxnSpPr>
            <a:cxnSpLocks/>
            <a:stCxn id="5" idx="2"/>
            <a:endCxn id="11" idx="3"/>
          </p:cNvCxnSpPr>
          <p:nvPr/>
        </p:nvCxnSpPr>
        <p:spPr>
          <a:xfrm rot="5400000">
            <a:off x="5858668" y="3415569"/>
            <a:ext cx="2275650" cy="347684"/>
          </a:xfrm>
          <a:prstGeom prst="bentConnector2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그림 10">
            <a:extLst>
              <a:ext uri="{FF2B5EF4-FFF2-40B4-BE49-F238E27FC236}">
                <a16:creationId xmlns:a16="http://schemas.microsoft.com/office/drawing/2014/main" id="{2C635DDD-2EBB-7C64-40ED-8A445CB615D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524"/>
          <a:stretch/>
        </p:blipFill>
        <p:spPr>
          <a:xfrm>
            <a:off x="656623" y="2451587"/>
            <a:ext cx="6166028" cy="4551298"/>
          </a:xfrm>
          <a:prstGeom prst="rect">
            <a:avLst/>
          </a:prstGeom>
          <a:ln>
            <a:solidFill>
              <a:srgbClr val="BAC0C7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0446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1967</TotalTime>
  <Words>616</Words>
  <Application>Microsoft Office PowerPoint</Application>
  <PresentationFormat>사용자 지정</PresentationFormat>
  <Paragraphs>53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3" baseType="lpstr">
      <vt:lpstr>굴림</vt:lpstr>
      <vt:lpstr>나눔스퀘어_ac</vt:lpstr>
      <vt:lpstr>맑은 고딕</vt:lpstr>
      <vt:lpstr>Arial</vt:lpstr>
      <vt:lpstr>Office 테마</vt:lpstr>
      <vt:lpstr>통합정보시스템 GATES  수강신청 메뉴얼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파워포인트배경_세로형</dc:title>
  <dc:creator>㈜인비닷컴</dc:creator>
  <dc:description>무단 복제 배포시 법적 불이익을 받을 수 있습니다.</dc:description>
  <cp:lastModifiedBy>GGU</cp:lastModifiedBy>
  <cp:revision>584</cp:revision>
  <cp:lastPrinted>2022-10-26T07:35:35Z</cp:lastPrinted>
  <dcterms:created xsi:type="dcterms:W3CDTF">2013-12-05T04:50:26Z</dcterms:created>
  <dcterms:modified xsi:type="dcterms:W3CDTF">2024-08-07T05:21:40Z</dcterms:modified>
  <cp:category>본 문서의 저작권은 비즈폼에 있습니다.</cp:category>
</cp:coreProperties>
</file>