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6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D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73" d="100"/>
          <a:sy n="73" d="100"/>
        </p:scale>
        <p:origin x="78" y="15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F15283-2ABF-4147-A7B2-CB8424907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23F4F95-1F42-4951-880E-C64A4972CB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9B0798-BF7D-4639-9C0E-B22EAA7FA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C3B5C1-D3B8-46F1-A106-DE2874A0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CA14E3-01A6-4614-9FAE-8539074FA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513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3E380C-B20F-4A04-9040-E55DC14F3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B8CD78-358B-4A43-9114-95794E198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E09528-1BFF-4959-B45B-BACEDD487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AC0293-BDD6-43FE-B8A2-98C8A60A2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4A1AAA-597C-49F5-A08D-0B8ED3759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886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9BB2F4-ABE3-4670-8CDC-3E23C86E9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D45882-6ABF-4741-8034-1462920D7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BA4EB2-D47A-4787-8CA7-E3293D47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DC5546-C49D-47E7-B1E7-51D6CF2C0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538742-6704-4D76-B68E-07BC7827F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85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7F897B-542B-48CA-AA44-8F7F5C47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A60A44-B0C6-47DB-BFE0-F5E3576C2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7A4026B-5424-4F14-B04C-78D3A7ED9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ED7B2B-3589-469F-B3D3-B7E0097D8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781AB0-ED8B-424A-A906-5C5C19572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82A454-1DCE-4237-952E-E480AE5AB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99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F4442C-0A52-48A9-9528-A5BA2F03A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09100CE-CE74-4BB9-8202-71CAE0302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CB8FC4D-E03F-4F56-9AFD-40C76014C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FE6AD5E-B200-40E0-85C3-A81637A88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68C5264-2DD1-4F8F-B63A-7BC53F6EB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99FC1C2-E39A-4CAD-A0ED-12493FBC7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87CF2FA-D9F2-4D8A-AF07-A77C0CF7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E84B78-EA79-4B47-978F-CC2D4D83A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4B6917-645E-4CF8-AE28-BE69BC12B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899A2CF-CA0A-4DED-9945-E771622A2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37A90B-383B-4356-A2DD-B65163D8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D35F22B-D370-4935-95B1-3C30FD259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87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EFF2DA5-5159-4416-BCFB-212E553E2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765E327-BD54-4B85-81D5-CDEC3C4D8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C2BBB6-6997-4941-ADDB-BD0477F3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70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8F3001-9692-46B6-AB99-BFE3863E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589A88-20B2-4504-8560-DAB5ED355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F18EB2C-5B6E-409B-86E5-E59CCE671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0FFD5B-4F8C-4442-A53E-CA93F74A0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917603-8807-4988-AC42-B4A439C4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8CC870-6C1E-4C84-A212-553802CFB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23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F4EAFE-2995-4C58-8E50-13A5AA6DD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544EB95-DB3C-48B2-A8D4-804E88A8B9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C4478B6-1661-4AA9-9898-449E32091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AEC84FC-C9FF-4569-B8A5-8732F6EDE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08AE001-E0A7-4A6D-ABF4-182D0269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97F3D63-5266-43FD-9104-597B0DF8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65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823A5-593C-433E-819D-EA5F0DD9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6C29125-0C60-4060-A881-DE6A8E29D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6A47B9-4CD8-4F0C-B05B-A1BB891D0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68D45D-1B04-44AA-81E1-536E06369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CC4573-E966-4112-A0A4-6B8C06F4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152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866E9E4-FCEF-4CE2-864F-D5B2C34E7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E8990F3-7657-46CA-A953-774BF408D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DC68F3-7E52-413F-AF64-004DAD6B8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8BCC0A-28F5-411A-8E31-1E9CC7F92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FEA214-2DAE-42C1-BE36-3D5CD1CF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35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72A2652-9964-4C13-A578-F608D3BE6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760C56-8719-481A-8E76-3E6E0864D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79EA95-C187-4E32-8865-92E2D54DC6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8F591-5C45-42EE-93DB-5DD3B5CE1662}" type="datetimeFigureOut">
              <a:rPr lang="ko-KR" altLang="en-US" smtClean="0"/>
              <a:pPr/>
              <a:t>2020-03-30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9574B-2E51-46D3-BE44-A33B50B50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5E273A-1BB7-4D3E-897A-63AB85D899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09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868663" y="2276872"/>
            <a:ext cx="49007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CTI </a:t>
            </a:r>
            <a:r>
              <a:rPr lang="ko-KR" altLang="en-US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진로사고검사 </a:t>
            </a:r>
            <a:r>
              <a:rPr lang="en-US" altLang="ko-KR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ko-KR" altLang="en-US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절차 안내</a:t>
            </a:r>
            <a:endParaRPr lang="ko-KR" altLang="en-US" sz="4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2FE2B61-8149-467F-8E29-F23F2ED95FEF}"/>
              </a:ext>
            </a:extLst>
          </p:cNvPr>
          <p:cNvCxnSpPr/>
          <p:nvPr/>
        </p:nvCxnSpPr>
        <p:spPr>
          <a:xfrm>
            <a:off x="7392144" y="1052736"/>
            <a:ext cx="0" cy="4464496"/>
          </a:xfrm>
          <a:prstGeom prst="line">
            <a:avLst/>
          </a:prstGeom>
          <a:ln w="762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7511480" y="4193793"/>
            <a:ext cx="468052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/>
              <a:t>     </a:t>
            </a:r>
            <a:r>
              <a:rPr lang="ko-KR" altLang="en-US" sz="3600" b="1" dirty="0" smtClean="0"/>
              <a:t>금강대학교 </a:t>
            </a:r>
            <a:endParaRPr lang="en-US" altLang="ko-KR" sz="3600" b="1" dirty="0" smtClean="0"/>
          </a:p>
          <a:p>
            <a:r>
              <a:rPr lang="ko-KR" altLang="en-US" sz="3600" b="1" dirty="0" smtClean="0"/>
              <a:t>     학생상담센터</a:t>
            </a:r>
            <a:endParaRPr lang="ko-KR" altLang="en-US" sz="3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_x385754040" descr="EMB000040b83ec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4437112"/>
            <a:ext cx="639658" cy="63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6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43" y="678561"/>
            <a:ext cx="8505825" cy="51625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409232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2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75757"/>
                          </a:solidFill>
                          <a:effectLst/>
                          <a:uLnTx/>
                          <a:uFillTx/>
                          <a:latin typeface="a피노키오B" pitchFamily="18" charset="-127"/>
                          <a:ea typeface="a피노키오B" pitchFamily="18" charset="-127"/>
                          <a:cs typeface="조선일보명조" pitchFamily="18" charset="-127"/>
                        </a:rPr>
                        <a:t>01</a:t>
                      </a:r>
                      <a:endParaRPr kumimoji="0" lang="ko-KR" altLang="en-US" sz="2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5757"/>
                        </a:solidFill>
                        <a:effectLst/>
                        <a:uLnTx/>
                        <a:uFillTx/>
                        <a:latin typeface="a피노키오B" pitchFamily="18" charset="-127"/>
                        <a:ea typeface="a피노키오B" pitchFamily="18" charset="-127"/>
                        <a:cs typeface="조선일보명조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365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cs typeface="Aharoni" panose="02010803020104030203" pitchFamily="2" charset="-79"/>
              </a:rPr>
              <a:t>1. </a:t>
            </a:r>
            <a:r>
              <a:rPr lang="ko-KR" altLang="en-US" sz="2700" b="1" dirty="0" smtClean="0">
                <a:solidFill>
                  <a:prstClr val="white"/>
                </a:solidFill>
                <a:cs typeface="Aharoni" panose="02010803020104030203" pitchFamily="2" charset="-79"/>
              </a:rPr>
              <a:t>안내메일 확인</a:t>
            </a:r>
            <a:endParaRPr lang="ko-KR" altLang="en-US" sz="2700" b="1" dirty="0">
              <a:solidFill>
                <a:prstClr val="white"/>
              </a:solidFill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02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03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>
            <a:off x="3431704" y="4195736"/>
            <a:ext cx="2475428" cy="4090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6240016" y="4448743"/>
            <a:ext cx="4553918" cy="187220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신청서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접수시</a:t>
            </a:r>
            <a:r>
              <a:rPr lang="ko-KR" altLang="en-US" sz="2000" dirty="0" smtClean="0">
                <a:solidFill>
                  <a:schemeClr val="tx1"/>
                </a:solidFill>
              </a:rPr>
              <a:t> 입력한 이메일 확인 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endParaRPr lang="en-US" altLang="ko-KR" sz="2000" dirty="0" smtClean="0">
              <a:solidFill>
                <a:schemeClr val="tx1"/>
              </a:solidFill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5C5D2A87-C7B1-40F0-BF75-0FF759A4D4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4040437"/>
            <a:ext cx="310599" cy="3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4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20688"/>
            <a:ext cx="6029325" cy="618172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8055423" y="1419360"/>
            <a:ext cx="487894" cy="33139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449503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2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75757"/>
                          </a:solidFill>
                          <a:effectLst/>
                          <a:uLnTx/>
                          <a:uFillTx/>
                          <a:latin typeface="a피노키오B" pitchFamily="18" charset="-127"/>
                          <a:ea typeface="a피노키오B" pitchFamily="18" charset="-127"/>
                          <a:cs typeface="조선일보명조" pitchFamily="18" charset="-127"/>
                        </a:rPr>
                        <a:t>01</a:t>
                      </a:r>
                      <a:endParaRPr kumimoji="0" lang="ko-KR" altLang="en-US" sz="2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5757"/>
                        </a:solidFill>
                        <a:effectLst/>
                        <a:uLnTx/>
                        <a:uFillTx/>
                        <a:latin typeface="a피노키오B" pitchFamily="18" charset="-127"/>
                        <a:ea typeface="a피노키오B" pitchFamily="18" charset="-127"/>
                        <a:cs typeface="조선일보명조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365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ea typeface="a피노키오B" pitchFamily="18" charset="-127"/>
                <a:cs typeface="Aharoni" panose="02010803020104030203" pitchFamily="2" charset="-79"/>
              </a:rPr>
              <a:t>1. </a:t>
            </a:r>
            <a:r>
              <a:rPr lang="ko-KR" altLang="en-US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안내메일 확인</a:t>
            </a:r>
            <a:endParaRPr lang="ko-KR" altLang="en-US" sz="27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02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03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2" name="그림 31">
            <a:extLst>
              <a:ext uri="{FF2B5EF4-FFF2-40B4-BE49-F238E27FC236}">
                <a16:creationId xmlns:a16="http://schemas.microsoft.com/office/drawing/2014/main" id="{5C5D2A87-C7B1-40F0-BF75-0FF759A4D4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032" y="5126428"/>
            <a:ext cx="310599" cy="310599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7538470" y="1381418"/>
            <a:ext cx="4459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ea typeface="조선일보명조" panose="02030304000000000000" pitchFamily="18" charset="-127"/>
                <a:cs typeface="조선일보명조" panose="02030304000000000000" pitchFamily="18" charset="-127"/>
              </a:rPr>
              <a:t>1.</a:t>
            </a:r>
            <a:r>
              <a:rPr lang="ko-KR" altLang="en-US" dirty="0" smtClean="0">
                <a:ea typeface="조선일보명조" panose="02030304000000000000" pitchFamily="18" charset="-127"/>
                <a:cs typeface="조선일보명조" panose="02030304000000000000" pitchFamily="18" charset="-127"/>
              </a:rPr>
              <a:t>           </a:t>
            </a:r>
            <a:r>
              <a:rPr lang="en-US" altLang="ko-KR" dirty="0" smtClean="0">
                <a:ea typeface="조선일보명조" panose="02030304000000000000" pitchFamily="18" charset="-127"/>
                <a:cs typeface="조선일보명조" panose="02030304000000000000" pitchFamily="18" charset="-127"/>
              </a:rPr>
              <a:t>CTI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진로사고검사 인증키</a:t>
            </a:r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복사 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4434283" y="1628800"/>
            <a:ext cx="2525813" cy="5415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6564614" y="4293096"/>
            <a:ext cx="611506" cy="5333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7556329" y="1985683"/>
            <a:ext cx="3272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2.  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검사실시 버튼 클릭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8055423" y="1981487"/>
            <a:ext cx="487894" cy="33139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464152" y="1192176"/>
            <a:ext cx="4608512" cy="381642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252564" y="2138299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42" name="타원 41"/>
          <p:cNvSpPr/>
          <p:nvPr/>
        </p:nvSpPr>
        <p:spPr>
          <a:xfrm>
            <a:off x="5702347" y="4826472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165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72294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피노키오B" pitchFamily="18" charset="-127"/>
                          <a:ea typeface="a피노키오B" pitchFamily="18" charset="-127"/>
                        </a:rPr>
                        <a:t>01</a:t>
                      </a:r>
                      <a:endParaRPr lang="ko-KR" altLang="en-US" sz="2400" b="1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a피노키오B" pitchFamily="18" charset="-127"/>
                        <a:ea typeface="a피노키오B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86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2. </a:t>
            </a:r>
            <a:r>
              <a:rPr lang="ko-KR" altLang="en-US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인증코드 입력 </a:t>
            </a:r>
            <a:endParaRPr lang="ko-KR" altLang="en-US" sz="27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308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000" b="1" dirty="0" smtClean="0">
                <a:solidFill>
                  <a:srgbClr val="575757"/>
                </a:solidFill>
                <a:latin typeface="a피노키오B" pitchFamily="18" charset="-127"/>
                <a:ea typeface="a피노키오B" pitchFamily="18" charset="-127"/>
                <a:cs typeface="조선일보명조" pitchFamily="18" charset="-127"/>
              </a:rPr>
              <a:t>02</a:t>
            </a:r>
            <a:endParaRPr lang="ko-KR" altLang="en-US" sz="2000" b="1" dirty="0">
              <a:solidFill>
                <a:srgbClr val="575757"/>
              </a:solidFill>
              <a:latin typeface="a피노키오B" pitchFamily="18" charset="-127"/>
              <a:ea typeface="a피노키오B" pitchFamily="18" charset="-127"/>
              <a:cs typeface="조선일보명조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03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49" y="641690"/>
            <a:ext cx="7322367" cy="507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4871864" y="4733454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26" name="타원 25"/>
          <p:cNvSpPr/>
          <p:nvPr/>
        </p:nvSpPr>
        <p:spPr>
          <a:xfrm>
            <a:off x="5591944" y="4760479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84232" y="1192176"/>
            <a:ext cx="3888432" cy="381642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1340768"/>
            <a:ext cx="38010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ea typeface="조선일보명조" panose="02030304000000000000" pitchFamily="18" charset="-127"/>
                <a:cs typeface="조선일보명조" panose="02030304000000000000" pitchFamily="18" charset="-127"/>
              </a:rPr>
              <a:t>1.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복사한 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인증키를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붙여넣기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>
                <a:latin typeface="+mn-ea"/>
                <a:cs typeface="조선일보명조" panose="02030304000000000000" pitchFamily="18" charset="-127"/>
              </a:rPr>
            </a:b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한 뒤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543317" y="1434376"/>
            <a:ext cx="487894" cy="224249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2105456"/>
            <a:ext cx="2565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ea typeface="조선일보명조" panose="02030304000000000000" pitchFamily="18" charset="-127"/>
                <a:cs typeface="조선일보명조" panose="02030304000000000000" pitchFamily="18" charset="-127"/>
              </a:rPr>
              <a:t>2.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검사실시 클릭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8561107" y="2204864"/>
            <a:ext cx="487894" cy="23198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4871864" y="4005064"/>
            <a:ext cx="2525813" cy="5415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5831972" y="4437112"/>
            <a:ext cx="1681764" cy="3605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554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88" y="890443"/>
            <a:ext cx="4267200" cy="38862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778432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피노키오B" pitchFamily="18" charset="-127"/>
                          <a:ea typeface="a피노키오B" pitchFamily="18" charset="-127"/>
                        </a:rPr>
                        <a:t>01</a:t>
                      </a:r>
                      <a:endParaRPr lang="ko-KR" altLang="en-US" sz="2400" b="1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a피노키오B" pitchFamily="18" charset="-127"/>
                        <a:ea typeface="a피노키오B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308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000" b="1" dirty="0" smtClean="0">
                <a:solidFill>
                  <a:srgbClr val="575757"/>
                </a:solidFill>
                <a:latin typeface="a피노키오B" pitchFamily="18" charset="-127"/>
                <a:ea typeface="a피노키오B" pitchFamily="18" charset="-127"/>
                <a:cs typeface="조선일보명조" pitchFamily="18" charset="-127"/>
              </a:rPr>
              <a:t>02</a:t>
            </a:r>
            <a:endParaRPr lang="ko-KR" altLang="en-US" sz="2000" b="1" dirty="0">
              <a:solidFill>
                <a:srgbClr val="575757"/>
              </a:solidFill>
              <a:latin typeface="a피노키오B" pitchFamily="18" charset="-127"/>
              <a:ea typeface="a피노키오B" pitchFamily="18" charset="-127"/>
              <a:cs typeface="조선일보명조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03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28" y="861868"/>
            <a:ext cx="4257675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C5D2A87-C7B1-40F0-BF75-0FF759A4D4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2663955"/>
            <a:ext cx="310599" cy="31059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C5D2A87-C7B1-40F0-BF75-0FF759A4D4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9146" y="2756164"/>
            <a:ext cx="310599" cy="310599"/>
          </a:xfrm>
          <a:prstGeom prst="rect">
            <a:avLst/>
          </a:prstGeom>
        </p:spPr>
      </p:pic>
      <p:sp>
        <p:nvSpPr>
          <p:cNvPr id="27" name="사각형: 둥근 모서리 76">
            <a:extLst>
              <a:ext uri="{FF2B5EF4-FFF2-40B4-BE49-F238E27FC236}">
                <a16:creationId xmlns:a16="http://schemas.microsoft.com/office/drawing/2014/main" id="{BC08B3E0-6C91-492C-A3D5-435B711FCFD8}"/>
              </a:ext>
            </a:extLst>
          </p:cNvPr>
          <p:cNvSpPr/>
          <p:nvPr/>
        </p:nvSpPr>
        <p:spPr>
          <a:xfrm>
            <a:off x="1559496" y="5200180"/>
            <a:ext cx="5040560" cy="1368149"/>
          </a:xfrm>
          <a:prstGeom prst="round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2CC24413-3A38-41AE-AE5D-EF6C4B35F5C6}"/>
              </a:ext>
            </a:extLst>
          </p:cNvPr>
          <p:cNvSpPr/>
          <p:nvPr/>
        </p:nvSpPr>
        <p:spPr>
          <a:xfrm>
            <a:off x="1991543" y="5589240"/>
            <a:ext cx="41044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ko-KR" altLang="en-US" sz="2000" dirty="0" smtClean="0">
                <a:latin typeface="+mn-ea"/>
                <a:cs typeface="조선일보명조" panose="02030304000000000000" pitchFamily="18" charset="-127"/>
              </a:rPr>
              <a:t>이후 나타나는 </a:t>
            </a:r>
            <a:r>
              <a:rPr lang="ko-KR" altLang="en-US" sz="2000" dirty="0" err="1" smtClean="0">
                <a:latin typeface="+mn-ea"/>
                <a:cs typeface="조선일보명조" panose="02030304000000000000" pitchFamily="18" charset="-127"/>
              </a:rPr>
              <a:t>두개의</a:t>
            </a:r>
            <a:r>
              <a:rPr lang="ko-KR" altLang="en-US" sz="2000" dirty="0" smtClean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ko-KR" altLang="en-US" sz="2000" dirty="0" err="1" smtClean="0">
                <a:latin typeface="+mn-ea"/>
                <a:cs typeface="조선일보명조" panose="02030304000000000000" pitchFamily="18" charset="-127"/>
              </a:rPr>
              <a:t>팝업창에서</a:t>
            </a:r>
            <a:r>
              <a:rPr lang="ko-KR" altLang="en-US" sz="2000" dirty="0" smtClean="0">
                <a:latin typeface="+mn-ea"/>
                <a:cs typeface="조선일보명조" panose="02030304000000000000" pitchFamily="18" charset="-127"/>
              </a:rPr>
              <a:t> 메뉴를 클릭</a:t>
            </a:r>
            <a:endParaRPr lang="en-US" altLang="ko-KR" sz="2000" dirty="0">
              <a:latin typeface="+mn-ea"/>
              <a:cs typeface="조선일보명조" panose="02030304000000000000" pitchFamily="18" charset="-127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173" y="5925651"/>
            <a:ext cx="63817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-10984" y="31581"/>
            <a:ext cx="354776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22204" lvl="2"/>
            <a:r>
              <a:rPr lang="en-US" altLang="ko-KR" sz="2700" b="1" dirty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2. </a:t>
            </a:r>
            <a:r>
              <a:rPr lang="ko-KR" altLang="en-US" sz="2700" b="1" dirty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인증코드 입력 </a:t>
            </a:r>
          </a:p>
        </p:txBody>
      </p:sp>
    </p:spTree>
    <p:extLst>
      <p:ext uri="{BB962C8B-B14F-4D97-AF65-F5344CB8AC3E}">
        <p14:creationId xmlns:p14="http://schemas.microsoft.com/office/powerpoint/2010/main" val="128602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83" y="702499"/>
            <a:ext cx="8115300" cy="54292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89347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피노키오B" pitchFamily="18" charset="-127"/>
                          <a:ea typeface="a피노키오B" pitchFamily="18" charset="-127"/>
                        </a:rPr>
                        <a:t>01</a:t>
                      </a:r>
                      <a:endParaRPr lang="ko-KR" alt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a피노키오B" pitchFamily="18" charset="-127"/>
                        <a:ea typeface="a피노키오B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365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3. </a:t>
            </a:r>
            <a:r>
              <a:rPr lang="ko-KR" altLang="en-US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설문조사 실시</a:t>
            </a:r>
            <a:endParaRPr lang="ko-KR" altLang="en-US" sz="27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02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308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rgbClr val="575757"/>
                </a:solidFill>
                <a:latin typeface="a피노키오B" pitchFamily="18" charset="-127"/>
                <a:ea typeface="a피노키오B" pitchFamily="18" charset="-127"/>
                <a:cs typeface="조선일보명조" pitchFamily="18" charset="-127"/>
              </a:rPr>
              <a:t>03</a:t>
            </a:r>
            <a:endParaRPr lang="ko-KR" altLang="en-US" sz="2000" b="1" dirty="0">
              <a:solidFill>
                <a:srgbClr val="575757"/>
              </a:solidFill>
              <a:latin typeface="a피노키오B" pitchFamily="18" charset="-127"/>
              <a:ea typeface="a피노키오B" pitchFamily="18" charset="-127"/>
              <a:cs typeface="조선일보명조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760296" y="1192176"/>
            <a:ext cx="3312368" cy="381642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795931" y="13407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>1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. 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피검자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정보를 작성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795931" y="188850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2. 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검사시작 클릭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9192344" y="1972883"/>
            <a:ext cx="487894" cy="23198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52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267485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피노키오B" pitchFamily="18" charset="-127"/>
                          <a:ea typeface="a피노키오B" pitchFamily="18" charset="-127"/>
                        </a:rPr>
                        <a:t>01</a:t>
                      </a:r>
                      <a:endParaRPr lang="ko-KR" altLang="en-US" sz="2400" b="1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a피노키오B" pitchFamily="18" charset="-127"/>
                        <a:ea typeface="a피노키오B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365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3. </a:t>
            </a:r>
            <a:r>
              <a:rPr lang="ko-KR" altLang="en-US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설문조사 실시</a:t>
            </a:r>
            <a:endParaRPr lang="ko-KR" altLang="en-US" sz="27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02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308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rgbClr val="575757"/>
                </a:solidFill>
                <a:latin typeface="a피노키오B" pitchFamily="18" charset="-127"/>
                <a:ea typeface="a피노키오B" pitchFamily="18" charset="-127"/>
                <a:cs typeface="조선일보명조" pitchFamily="18" charset="-127"/>
              </a:rPr>
              <a:t>03</a:t>
            </a:r>
            <a:endParaRPr lang="ko-KR" altLang="en-US" sz="2000" b="1" dirty="0">
              <a:solidFill>
                <a:srgbClr val="575757"/>
              </a:solidFill>
              <a:latin typeface="a피노키오B" pitchFamily="18" charset="-127"/>
              <a:ea typeface="a피노키오B" pitchFamily="18" charset="-127"/>
              <a:cs typeface="조선일보명조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04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12224" y="903708"/>
            <a:ext cx="3722876" cy="5477620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57" y="637711"/>
            <a:ext cx="7178351" cy="347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866" y="4321274"/>
            <a:ext cx="6598294" cy="244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타원 20"/>
          <p:cNvSpPr/>
          <p:nvPr/>
        </p:nvSpPr>
        <p:spPr>
          <a:xfrm>
            <a:off x="4316031" y="2019329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25" name="타원 24"/>
          <p:cNvSpPr/>
          <p:nvPr/>
        </p:nvSpPr>
        <p:spPr>
          <a:xfrm>
            <a:off x="4496305" y="3053043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30" name="타원 29"/>
          <p:cNvSpPr/>
          <p:nvPr/>
        </p:nvSpPr>
        <p:spPr>
          <a:xfrm>
            <a:off x="2927648" y="4334372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937866" y="119675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첫번째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검사유형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(48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문항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)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903901" y="1165394"/>
            <a:ext cx="2671819" cy="432048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514380" y="422074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두</a:t>
            </a:r>
            <a:r>
              <a:rPr lang="ko-KR" altLang="en-US" dirty="0" err="1">
                <a:latin typeface="+mn-ea"/>
                <a:cs typeface="조선일보명조" panose="02030304000000000000" pitchFamily="18" charset="-127"/>
              </a:rPr>
              <a:t>번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째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검사유형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(6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문항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)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5480415" y="4189387"/>
            <a:ext cx="2487793" cy="432048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endParaRPr lang="en-US" altLang="ko-KR" sz="20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1340768"/>
            <a:ext cx="32447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1.          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첫번째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검사유형은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4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지선다로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구성되어 있습니다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2275034"/>
            <a:ext cx="3199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2. 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각 문항별 본인이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해당하는</a:t>
            </a:r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곳에 동그라미 체크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8562380" y="1401168"/>
            <a:ext cx="487894" cy="247699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8562380" y="2313130"/>
            <a:ext cx="487894" cy="24769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3053043"/>
            <a:ext cx="35028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>3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.          </a:t>
            </a:r>
            <a:r>
              <a:rPr lang="ko-KR" altLang="en-US" dirty="0" err="1" smtClean="0">
                <a:latin typeface="+mn-ea"/>
                <a:cs typeface="조선일보명조" panose="02030304000000000000" pitchFamily="18" charset="-127"/>
              </a:rPr>
              <a:t>두번째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검사유형 또한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본인이 해당하는 곳에 동그라미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체크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8562380" y="3128509"/>
            <a:ext cx="487894" cy="247699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98" y="6305691"/>
            <a:ext cx="1233686" cy="55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타원 39"/>
          <p:cNvSpPr/>
          <p:nvPr/>
        </p:nvSpPr>
        <p:spPr>
          <a:xfrm>
            <a:off x="6745874" y="6453794"/>
            <a:ext cx="240029" cy="255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4108768"/>
            <a:ext cx="34355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4.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모든 문항에 응답이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완료되면                      클릭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4443174"/>
            <a:ext cx="15811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직사각형 43"/>
          <p:cNvSpPr/>
          <p:nvPr/>
        </p:nvSpPr>
        <p:spPr>
          <a:xfrm>
            <a:off x="8562380" y="4152545"/>
            <a:ext cx="487894" cy="247699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69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95" y="839938"/>
            <a:ext cx="7324725" cy="519112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9301" y="17443"/>
            <a:ext cx="12192001" cy="634997"/>
          </a:xfrm>
          <a:prstGeom prst="rect">
            <a:avLst/>
          </a:prstGeom>
          <a:solidFill>
            <a:srgbClr val="706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marL="622204" lvl="2"/>
            <a:endParaRPr lang="ko-KR" altLang="en-US" b="1" dirty="0">
              <a:solidFill>
                <a:prstClr val="white"/>
              </a:solidFill>
              <a:latin typeface="a피노키오B" pitchFamily="18" charset="-127"/>
              <a:ea typeface="a피노키오B" pitchFamily="18" charset="-127"/>
              <a:cs typeface="Aharoni" panose="02010803020104030203" pitchFamily="2" charset="-79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" y="635000"/>
            <a:ext cx="717845" cy="6223001"/>
          </a:xfrm>
          <a:prstGeom prst="rect">
            <a:avLst/>
          </a:prstGeom>
          <a:gradFill flip="none" rotWithShape="1">
            <a:gsLst>
              <a:gs pos="0">
                <a:srgbClr val="706866">
                  <a:shade val="67500"/>
                  <a:satMod val="115000"/>
                </a:srgbClr>
              </a:gs>
              <a:gs pos="100000">
                <a:srgbClr val="7068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274730"/>
              </p:ext>
            </p:extLst>
          </p:nvPr>
        </p:nvGraphicFramePr>
        <p:xfrm>
          <a:off x="1912" y="634997"/>
          <a:ext cx="715937" cy="317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720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04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피노키오B" pitchFamily="18" charset="-127"/>
                          <a:ea typeface="a피노키오B" pitchFamily="18" charset="-127"/>
                        </a:rPr>
                        <a:t>01</a:t>
                      </a:r>
                      <a:endParaRPr lang="ko-KR" alt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a피노키오B" pitchFamily="18" charset="-127"/>
                        <a:ea typeface="a피노키오B" pitchFamily="18" charset="-127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0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1" marR="91441" marT="45719" marB="45719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-1" y="600077"/>
            <a:ext cx="12192001" cy="35999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8" rIns="91439" bIns="45718"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-1" y="3"/>
            <a:ext cx="3695732" cy="5386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622204" lvl="2"/>
            <a:r>
              <a:rPr lang="en-US" altLang="ko-KR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4. </a:t>
            </a:r>
            <a:r>
              <a:rPr lang="ko-KR" altLang="en-US" sz="2700" b="1" dirty="0" smtClean="0">
                <a:solidFill>
                  <a:prstClr val="white"/>
                </a:solidFill>
                <a:latin typeface="+mn-ea"/>
                <a:cs typeface="Aharoni" panose="02010803020104030203" pitchFamily="2" charset="-79"/>
              </a:rPr>
              <a:t>검사완료</a:t>
            </a:r>
            <a:endParaRPr lang="ko-KR" altLang="en-US" sz="27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7328" y="1921480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02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47328" y="2593554"/>
            <a:ext cx="601019" cy="45140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lvl="0" algn="ctr">
              <a:defRPr/>
            </a:pPr>
            <a:r>
              <a:rPr lang="en-US" altLang="ko-KR" sz="2100" b="1" dirty="0">
                <a:solidFill>
                  <a:schemeClr val="bg1">
                    <a:lumMod val="65000"/>
                  </a:schemeClr>
                </a:solidFill>
                <a:latin typeface="a피노키오B" pitchFamily="18" charset="-127"/>
                <a:ea typeface="a피노키오B" pitchFamily="18" charset="-127"/>
              </a:rPr>
              <a:t>03</a:t>
            </a:r>
            <a:endParaRPr lang="ko-KR" altLang="en-US" sz="2100" b="1" dirty="0">
              <a:solidFill>
                <a:schemeClr val="bg1">
                  <a:lumMod val="65000"/>
                </a:schemeClr>
              </a:solidFill>
              <a:latin typeface="a피노키오B" pitchFamily="18" charset="-127"/>
              <a:ea typeface="a피노키오B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328" y="3236980"/>
            <a:ext cx="601019" cy="430883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rgbClr val="575757"/>
                </a:solidFill>
                <a:latin typeface="a피노키오B" pitchFamily="18" charset="-127"/>
                <a:ea typeface="a피노키오B" pitchFamily="18" charset="-127"/>
                <a:cs typeface="조선일보명조" pitchFamily="18" charset="-127"/>
              </a:rPr>
              <a:t>04</a:t>
            </a:r>
            <a:endParaRPr lang="ko-KR" altLang="en-US" sz="2000" b="1" dirty="0">
              <a:solidFill>
                <a:srgbClr val="575757"/>
              </a:solidFill>
              <a:latin typeface="a피노키오B" pitchFamily="18" charset="-127"/>
              <a:ea typeface="a피노키오B" pitchFamily="18" charset="-127"/>
              <a:cs typeface="조선일보명조" pitchFamily="18" charset="-127"/>
            </a:endParaRPr>
          </a:p>
        </p:txBody>
      </p:sp>
      <p:grpSp>
        <p:nvGrpSpPr>
          <p:cNvPr id="22" name="그룹 148"/>
          <p:cNvGrpSpPr/>
          <p:nvPr/>
        </p:nvGrpSpPr>
        <p:grpSpPr>
          <a:xfrm>
            <a:off x="-1606" y="5008601"/>
            <a:ext cx="632087" cy="383162"/>
            <a:chOff x="1845932" y="5724525"/>
            <a:chExt cx="1511283" cy="628650"/>
          </a:xfrm>
        </p:grpSpPr>
        <p:sp>
          <p:nvSpPr>
            <p:cNvPr id="23" name="자유형 22"/>
            <p:cNvSpPr/>
            <p:nvPr/>
          </p:nvSpPr>
          <p:spPr>
            <a:xfrm rot="5400000">
              <a:off x="1941210" y="5629247"/>
              <a:ext cx="628650" cy="819206"/>
            </a:xfrm>
            <a:custGeom>
              <a:avLst/>
              <a:gdLst>
                <a:gd name="connsiteX0" fmla="*/ 0 w 628650"/>
                <a:gd name="connsiteY0" fmla="*/ 819206 h 819206"/>
                <a:gd name="connsiteX1" fmla="*/ 0 w 628650"/>
                <a:gd name="connsiteY1" fmla="*/ 101359 h 819206"/>
                <a:gd name="connsiteX2" fmla="*/ 214422 w 628650"/>
                <a:gd name="connsiteY2" fmla="*/ 101359 h 819206"/>
                <a:gd name="connsiteX3" fmla="*/ 298888 w 628650"/>
                <a:gd name="connsiteY3" fmla="*/ 0 h 819206"/>
                <a:gd name="connsiteX4" fmla="*/ 383354 w 628650"/>
                <a:gd name="connsiteY4" fmla="*/ 101359 h 819206"/>
                <a:gd name="connsiteX5" fmla="*/ 628650 w 628650"/>
                <a:gd name="connsiteY5" fmla="*/ 101359 h 819206"/>
                <a:gd name="connsiteX6" fmla="*/ 628650 w 628650"/>
                <a:gd name="connsiteY6" fmla="*/ 819206 h 8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28650" h="819206">
                  <a:moveTo>
                    <a:pt x="0" y="819206"/>
                  </a:moveTo>
                  <a:lnTo>
                    <a:pt x="0" y="101359"/>
                  </a:lnTo>
                  <a:lnTo>
                    <a:pt x="214422" y="101359"/>
                  </a:lnTo>
                  <a:lnTo>
                    <a:pt x="298888" y="0"/>
                  </a:lnTo>
                  <a:lnTo>
                    <a:pt x="383354" y="101359"/>
                  </a:lnTo>
                  <a:lnTo>
                    <a:pt x="628650" y="101359"/>
                  </a:lnTo>
                  <a:lnTo>
                    <a:pt x="628650" y="819206"/>
                  </a:lnTo>
                  <a:close/>
                </a:path>
              </a:pathLst>
            </a:custGeom>
            <a:solidFill>
              <a:srgbClr val="FF8A7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873198" y="5887359"/>
              <a:ext cx="1484017" cy="454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ko-KR" sz="1200" b="1" dirty="0">
                  <a:solidFill>
                    <a:schemeClr val="bg1"/>
                  </a:solidFill>
                </a:rPr>
                <a:t>Check</a:t>
              </a:r>
              <a:endParaRPr lang="en-US" altLang="ko-KR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12224" y="903708"/>
            <a:ext cx="3722876" cy="5477620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1340768"/>
            <a:ext cx="34339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설문조사가 완료되었습니다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.</a:t>
            </a:r>
          </a:p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       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버</a:t>
            </a:r>
            <a:r>
              <a:rPr lang="ko-KR" altLang="en-US" dirty="0">
                <a:latin typeface="+mn-ea"/>
                <a:cs typeface="조선일보명조" panose="02030304000000000000" pitchFamily="18" charset="-127"/>
              </a:rPr>
              <a:t>튼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클릭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</a:t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2122664"/>
            <a:ext cx="307007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2.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검사결과가 궁금할 경우</a:t>
            </a:r>
            <a:endParaRPr lang="en-US" altLang="ko-KR" dirty="0" smtClean="0">
              <a:latin typeface="+mn-ea"/>
              <a:cs typeface="조선일보명조" panose="02030304000000000000" pitchFamily="18" charset="-127"/>
            </a:endParaRPr>
          </a:p>
          <a:p>
            <a:r>
              <a:rPr lang="en-US" altLang="ko-KR" dirty="0">
                <a:latin typeface="+mn-ea"/>
                <a:cs typeface="조선일보명조" panose="02030304000000000000" pitchFamily="18" charset="-127"/>
              </a:rPr>
              <a:t> 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                     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버</a:t>
            </a:r>
            <a:r>
              <a:rPr lang="ko-KR" altLang="en-US" dirty="0">
                <a:latin typeface="+mn-ea"/>
                <a:cs typeface="조선일보명조" panose="02030304000000000000" pitchFamily="18" charset="-127"/>
              </a:rPr>
              <a:t>튼</a:t>
            </a:r>
            <a:r>
              <a:rPr lang="ko-KR" altLang="en-US" dirty="0" smtClean="0">
                <a:latin typeface="+mn-ea"/>
                <a:cs typeface="조선일보명조" panose="02030304000000000000" pitchFamily="18" charset="-127"/>
              </a:rPr>
              <a:t> 클릭</a:t>
            </a:r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/>
            </a:r>
            <a:br>
              <a:rPr lang="en-US" altLang="ko-KR" dirty="0" smtClean="0">
                <a:latin typeface="+mn-ea"/>
                <a:cs typeface="조선일보명조" panose="02030304000000000000" pitchFamily="18" charset="-127"/>
              </a:rPr>
            </a:b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887" y="2455741"/>
            <a:ext cx="12477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44" y="1691824"/>
            <a:ext cx="85725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직사각형 42">
            <a:extLst>
              <a:ext uri="{FF2B5EF4-FFF2-40B4-BE49-F238E27FC236}">
                <a16:creationId xmlns:a16="http://schemas.microsoft.com/office/drawing/2014/main" id="{13E27291-F5E3-43E1-840C-83C896A21723}"/>
              </a:ext>
            </a:extLst>
          </p:cNvPr>
          <p:cNvSpPr/>
          <p:nvPr/>
        </p:nvSpPr>
        <p:spPr>
          <a:xfrm>
            <a:off x="8184231" y="2924944"/>
            <a:ext cx="31470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3. </a:t>
            </a:r>
            <a:r>
              <a:rPr lang="ko-KR" altLang="en-US" dirty="0"/>
              <a:t>검사결과는 상담센터에서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추후 </a:t>
            </a:r>
            <a:r>
              <a:rPr lang="ko-KR" altLang="en-US" dirty="0" err="1"/>
              <a:t>이메일로</a:t>
            </a:r>
            <a:r>
              <a:rPr lang="ko-KR" altLang="en-US" dirty="0"/>
              <a:t> 보냄</a:t>
            </a:r>
            <a:endParaRPr lang="en-US" altLang="ko-KR" dirty="0"/>
          </a:p>
          <a:p>
            <a:r>
              <a:rPr lang="en-US" altLang="ko-KR" dirty="0" smtClean="0">
                <a:latin typeface="+mn-ea"/>
                <a:cs typeface="조선일보명조" panose="02030304000000000000" pitchFamily="18" charset="-127"/>
              </a:rPr>
              <a:t> </a:t>
            </a:r>
            <a:endParaRPr lang="ko-KR" altLang="en-US" dirty="0">
              <a:latin typeface="+mn-ea"/>
              <a:cs typeface="조선일보명조" panose="02030304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01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FC3B2E2-DF97-4195-8C76-774FB2F19C76}"/>
              </a:ext>
            </a:extLst>
          </p:cNvPr>
          <p:cNvSpPr txBox="1"/>
          <p:nvPr/>
        </p:nvSpPr>
        <p:spPr>
          <a:xfrm>
            <a:off x="4271622" y="2967335"/>
            <a:ext cx="36487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감사합니다</a:t>
            </a:r>
            <a:r>
              <a:rPr lang="en-US" altLang="ko-KR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373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169</Words>
  <Application>Microsoft Office PowerPoint</Application>
  <PresentationFormat>와이드스크린</PresentationFormat>
  <Paragraphs>85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Aharoni</vt:lpstr>
      <vt:lpstr>a피노키오B</vt:lpstr>
      <vt:lpstr>나눔고딕</vt:lpstr>
      <vt:lpstr>맑은 고딕</vt:lpstr>
      <vt:lpstr>조선일보명조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2층노트ssd</dc:creator>
  <cp:lastModifiedBy>GGU</cp:lastModifiedBy>
  <cp:revision>75</cp:revision>
  <dcterms:created xsi:type="dcterms:W3CDTF">2018-05-09T04:32:53Z</dcterms:created>
  <dcterms:modified xsi:type="dcterms:W3CDTF">2020-03-30T08:39:58Z</dcterms:modified>
</cp:coreProperties>
</file>